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7" r:id="rId2"/>
    <p:sldId id="286" r:id="rId3"/>
    <p:sldId id="372" r:id="rId4"/>
    <p:sldId id="410" r:id="rId5"/>
    <p:sldId id="411" r:id="rId6"/>
    <p:sldId id="412" r:id="rId7"/>
    <p:sldId id="379" r:id="rId8"/>
    <p:sldId id="374" r:id="rId9"/>
    <p:sldId id="381" r:id="rId10"/>
    <p:sldId id="391" r:id="rId11"/>
    <p:sldId id="402" r:id="rId12"/>
    <p:sldId id="378" r:id="rId13"/>
    <p:sldId id="405" r:id="rId14"/>
    <p:sldId id="385" r:id="rId15"/>
    <p:sldId id="403" r:id="rId16"/>
    <p:sldId id="338" r:id="rId17"/>
    <p:sldId id="377" r:id="rId18"/>
    <p:sldId id="408" r:id="rId19"/>
    <p:sldId id="407" r:id="rId20"/>
    <p:sldId id="406" r:id="rId21"/>
    <p:sldId id="404" r:id="rId22"/>
    <p:sldId id="257" r:id="rId23"/>
  </p:sldIdLst>
  <p:sldSz cx="9144000" cy="5143500" type="screen16x9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F1411"/>
    <a:srgbClr val="88110E"/>
    <a:srgbClr val="690D0B"/>
    <a:srgbClr val="145C60"/>
    <a:srgbClr val="24A6AC"/>
    <a:srgbClr val="B7E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86323" autoAdjust="0"/>
  </p:normalViewPr>
  <p:slideViewPr>
    <p:cSldViewPr>
      <p:cViewPr varScale="1">
        <p:scale>
          <a:sx n="130" d="100"/>
          <a:sy n="130" d="100"/>
        </p:scale>
        <p:origin x="1560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32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3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8243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7727728-93AF-489E-817B-21B5285493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623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5711"/>
            <a:ext cx="5438464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3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8243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870ED14-504A-487C-9733-D49DCB6BB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839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00E9E5-899D-46C7-9A59-A89BDD7FDC23}" type="slidenum">
              <a:rPr lang="en-GB" smtClean="0">
                <a:latin typeface="Arial" charset="0"/>
              </a:rPr>
              <a:pPr/>
              <a:t>1</a:t>
            </a:fld>
            <a:endParaRPr lang="en-GB">
              <a:latin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444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7C275-88A5-48DB-88EA-1AF6196705DD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23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20C981-4CBB-423A-BDD3-0BDCFAB04A5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50446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03B27C-3968-430E-84C4-EF032A1FC6C4}" type="slidenum">
              <a:rPr lang="en-GB" sz="1200"/>
              <a:pPr algn="r"/>
              <a:t>11</a:t>
            </a:fld>
            <a:endParaRPr lang="en-GB" sz="1200"/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54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 txBox="1">
            <a:spLocks noGrp="1" noChangeArrowheads="1"/>
          </p:cNvSpPr>
          <p:nvPr/>
        </p:nvSpPr>
        <p:spPr bwMode="auto">
          <a:xfrm>
            <a:off x="3851098" y="9428243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EA0D98-CE29-4DB6-B763-34C1A49EEB5C}" type="slidenum">
              <a:rPr lang="en-GB" sz="1200"/>
              <a:pPr algn="r"/>
              <a:t>12</a:t>
            </a:fld>
            <a:endParaRPr lang="en-GB" sz="120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3295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 txBox="1">
            <a:spLocks noGrp="1" noChangeArrowheads="1"/>
          </p:cNvSpPr>
          <p:nvPr/>
        </p:nvSpPr>
        <p:spPr bwMode="auto">
          <a:xfrm>
            <a:off x="3851098" y="9428243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EA0D98-CE29-4DB6-B763-34C1A49EEB5C}" type="slidenum">
              <a:rPr lang="en-GB" sz="1200"/>
              <a:pPr algn="r"/>
              <a:t>13</a:t>
            </a:fld>
            <a:endParaRPr lang="en-GB" sz="120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 txBox="1">
            <a:spLocks noGrp="1" noChangeArrowheads="1"/>
          </p:cNvSpPr>
          <p:nvPr/>
        </p:nvSpPr>
        <p:spPr bwMode="auto">
          <a:xfrm>
            <a:off x="3851098" y="9428243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EA0D98-CE29-4DB6-B763-34C1A49EEB5C}" type="slidenum">
              <a:rPr lang="en-GB" sz="1200"/>
              <a:pPr algn="r"/>
              <a:t>14</a:t>
            </a:fld>
            <a:endParaRPr lang="en-GB" sz="120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9563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 txBox="1">
            <a:spLocks noGrp="1" noChangeArrowheads="1"/>
          </p:cNvSpPr>
          <p:nvPr/>
        </p:nvSpPr>
        <p:spPr bwMode="auto">
          <a:xfrm>
            <a:off x="3851098" y="9428243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EA0D98-CE29-4DB6-B763-34C1A49EEB5C}" type="slidenum">
              <a:rPr lang="en-GB" sz="1200"/>
              <a:pPr algn="r"/>
              <a:t>15</a:t>
            </a:fld>
            <a:endParaRPr lang="en-GB" sz="120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0624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 txBox="1">
            <a:spLocks noGrp="1" noChangeArrowheads="1"/>
          </p:cNvSpPr>
          <p:nvPr/>
        </p:nvSpPr>
        <p:spPr bwMode="auto">
          <a:xfrm>
            <a:off x="3851098" y="9428243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EA0D98-CE29-4DB6-B763-34C1A49EEB5C}" type="slidenum">
              <a:rPr lang="en-GB" sz="1200"/>
              <a:pPr algn="r"/>
              <a:t>16</a:t>
            </a:fld>
            <a:endParaRPr lang="en-GB" sz="120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>
                <a:latin typeface="Arial" charset="0"/>
              </a:rPr>
              <a:t>At the back of this handout is information about the new Tariff system that UCAS are adopting from 2017.  Please note that AS points are 40% of A Level.</a:t>
            </a:r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Each</a:t>
            </a:r>
            <a:r>
              <a:rPr lang="en-US" baseline="0" dirty="0">
                <a:latin typeface="Arial" charset="0"/>
              </a:rPr>
              <a:t> year we have a small number of unconditional offers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558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 txBox="1">
            <a:spLocks noGrp="1" noChangeArrowheads="1"/>
          </p:cNvSpPr>
          <p:nvPr/>
        </p:nvSpPr>
        <p:spPr bwMode="auto">
          <a:xfrm>
            <a:off x="3851098" y="9428243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EA0D98-CE29-4DB6-B763-34C1A49EEB5C}" type="slidenum">
              <a:rPr lang="en-GB" sz="1200"/>
              <a:pPr algn="r"/>
              <a:t>17</a:t>
            </a:fld>
            <a:endParaRPr lang="en-GB" sz="120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8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 txBox="1">
            <a:spLocks noGrp="1" noChangeArrowheads="1"/>
          </p:cNvSpPr>
          <p:nvPr/>
        </p:nvSpPr>
        <p:spPr bwMode="auto">
          <a:xfrm>
            <a:off x="3851098" y="9428243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EA0D98-CE29-4DB6-B763-34C1A49EEB5C}" type="slidenum">
              <a:rPr lang="en-GB" sz="1200"/>
              <a:pPr algn="r"/>
              <a:t>18</a:t>
            </a:fld>
            <a:endParaRPr lang="en-GB" sz="120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3539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 txBox="1">
            <a:spLocks noGrp="1" noChangeArrowheads="1"/>
          </p:cNvSpPr>
          <p:nvPr/>
        </p:nvSpPr>
        <p:spPr bwMode="auto">
          <a:xfrm>
            <a:off x="3851098" y="9428243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EA0D98-CE29-4DB6-B763-34C1A49EEB5C}" type="slidenum">
              <a:rPr lang="en-GB" sz="1200"/>
              <a:pPr algn="r"/>
              <a:t>21</a:t>
            </a:fld>
            <a:endParaRPr lang="en-GB" sz="120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921E9F-2177-491A-9B0B-9376ABD98341}" type="slidenum">
              <a:rPr lang="en-GB" smtClean="0">
                <a:latin typeface="Arial" charset="0"/>
              </a:rPr>
              <a:pPr/>
              <a:t>2</a:t>
            </a:fld>
            <a:endParaRPr lang="en-GB">
              <a:latin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8855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C6EB2-F3FF-4358-927A-70440BDA4AB4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124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5BC32D-FEA3-4B5F-B076-994F8EE269FC}" type="slidenum">
              <a:rPr lang="en-GB" smtClean="0">
                <a:latin typeface="Arial" charset="0"/>
              </a:rPr>
              <a:pPr/>
              <a:t>3</a:t>
            </a:fld>
            <a:endParaRPr lang="en-GB">
              <a:latin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19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614A74-566C-4BD8-BEBD-C540DA1DCD7B}" type="slidenum">
              <a:rPr lang="en-GB" smtClean="0">
                <a:latin typeface="Arial" charset="0"/>
              </a:rPr>
              <a:pPr/>
              <a:t>4</a:t>
            </a:fld>
            <a:endParaRPr lang="en-GB">
              <a:latin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080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5BC32D-FEA3-4B5F-B076-994F8EE269FC}" type="slidenum">
              <a:rPr lang="en-GB" smtClean="0">
                <a:latin typeface="Arial" charset="0"/>
              </a:rPr>
              <a:pPr/>
              <a:t>5</a:t>
            </a:fld>
            <a:endParaRPr lang="en-GB">
              <a:latin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835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C6EB2-F3FF-4358-927A-70440BDA4AB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04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 txBox="1">
            <a:spLocks noGrp="1" noChangeArrowheads="1"/>
          </p:cNvSpPr>
          <p:nvPr/>
        </p:nvSpPr>
        <p:spPr bwMode="auto">
          <a:xfrm>
            <a:off x="3851098" y="9428243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EA0D98-CE29-4DB6-B763-34C1A49EEB5C}" type="slidenum">
              <a:rPr lang="en-GB" sz="1200"/>
              <a:pPr algn="r"/>
              <a:t>7</a:t>
            </a:fld>
            <a:endParaRPr lang="en-GB" sz="120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191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 txBox="1">
            <a:spLocks noGrp="1" noChangeArrowheads="1"/>
          </p:cNvSpPr>
          <p:nvPr/>
        </p:nvSpPr>
        <p:spPr bwMode="auto">
          <a:xfrm>
            <a:off x="3851098" y="9428243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EA0D98-CE29-4DB6-B763-34C1A49EEB5C}" type="slidenum">
              <a:rPr lang="en-GB" sz="1200"/>
              <a:pPr algn="r"/>
              <a:t>8</a:t>
            </a:fld>
            <a:endParaRPr lang="en-GB" sz="120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3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 txBox="1">
            <a:spLocks noGrp="1" noChangeArrowheads="1"/>
          </p:cNvSpPr>
          <p:nvPr/>
        </p:nvSpPr>
        <p:spPr bwMode="auto">
          <a:xfrm>
            <a:off x="3851098" y="9428243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EA0D98-CE29-4DB6-B763-34C1A49EEB5C}" type="slidenum">
              <a:rPr lang="en-GB" sz="1200"/>
              <a:pPr algn="r"/>
              <a:t>9</a:t>
            </a:fld>
            <a:endParaRPr lang="en-GB" sz="120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52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7FF17-EDBB-4E43-A327-9615A6CFB0DD}" type="datetime1">
              <a:rPr lang="en-US" smtClean="0"/>
              <a:t>9/6/2022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88410-2AD1-40B7-8489-9ECEF3C55F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AF686-C0E8-414F-AACE-ACE256560D41}" type="datetime1">
              <a:rPr lang="en-US" smtClean="0"/>
              <a:t>9/6/2022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23696-68D5-4D69-8E5A-0AB2AF01D7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0F76F-C5D8-48C0-8206-B8D1049CEB2F}" type="datetime1">
              <a:rPr lang="en-US" smtClean="0"/>
              <a:t>9/6/2022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F4169-08F6-4BF0-ABC8-ED72F97AF8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25D75-7524-4E78-9D96-B409EE1CB5A8}" type="datetime1">
              <a:rPr lang="en-US" smtClean="0"/>
              <a:t>9/6/2022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BFE5E-AAAC-4FF5-A288-BD7E816EBD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3EA4B-081E-46DD-8E5F-3BC0B8BBE234}" type="datetime1">
              <a:rPr lang="en-US" smtClean="0"/>
              <a:t>9/6/2022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28BB-AB1F-451F-9635-67C1C6BC77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F4006-8F2F-4F30-851A-7EA096A33E1B}" type="datetime1">
              <a:rPr lang="en-US" smtClean="0"/>
              <a:t>9/6/2022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83CCC-063C-4628-8640-7C53E5F40C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4AEDA-2B24-4BAC-A5EA-58A1926788C7}" type="datetime1">
              <a:rPr lang="en-US" smtClean="0"/>
              <a:t>9/6/2022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B03DA-D0F2-4E7C-AE18-72054735DD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9B0E4-67E4-4C2E-ADE0-2D0D98C94B2B}" type="datetime1">
              <a:rPr lang="en-US" smtClean="0"/>
              <a:t>9/6/2022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AC60D-0498-4949-9790-096FFF68A0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96046-DF67-4D89-AB0D-985CBBA932E9}" type="datetime1">
              <a:rPr lang="en-US" smtClean="0"/>
              <a:t>9/6/2022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689AB-3256-492E-A5AE-D625727868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A316E-F05E-4F83-BD6E-065FA93183FC}" type="datetime1">
              <a:rPr lang="en-US" smtClean="0"/>
              <a:t>9/6/2022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A2928-7DFF-4DE7-A0FA-D6B22E4737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BC1C6-4630-4798-A012-5F1C805F3FDA}" type="datetime1">
              <a:rPr lang="en-US" smtClean="0"/>
              <a:t>9/6/2022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3C9E9-E174-4ECB-8591-9D30B14753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C8AE6-A6DD-43EA-89BE-908F9068458A}" type="datetime1">
              <a:rPr lang="en-US" smtClean="0"/>
              <a:t>9/6/2022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86085-4440-4D71-BFFE-11F39F79C7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FA4DE0D-8B78-4457-9153-13B2E226C1F5}" type="datetime1">
              <a:rPr lang="en-US" smtClean="0"/>
              <a:t>9/6/2022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AE40C888-721F-4829-8C89-DB536D3C8E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as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as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financeni.co.uk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6C20609-2B43-42E8-98AD-8B81893239B9}" type="slidenum">
              <a:rPr lang="en-GB" sz="1400"/>
              <a:pPr algn="r"/>
              <a:t>1</a:t>
            </a:fld>
            <a:endParaRPr lang="en-GB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735806"/>
            <a:ext cx="7777162" cy="1566863"/>
          </a:xfrm>
        </p:spPr>
        <p:txBody>
          <a:bodyPr/>
          <a:lstStyle/>
          <a:p>
            <a:pPr eaLnBrk="1" hangingPunct="1"/>
            <a:r>
              <a:rPr lang="en-GB" sz="4000" b="1" u="sng" dirty="0" err="1">
                <a:latin typeface="Calibri" pitchFamily="34" charset="0"/>
              </a:rPr>
              <a:t>Strathearn</a:t>
            </a:r>
            <a:r>
              <a:rPr lang="en-GB" sz="4000" b="1" u="sng" dirty="0">
                <a:latin typeface="Calibri" pitchFamily="34" charset="0"/>
              </a:rPr>
              <a:t> School Belfast</a:t>
            </a:r>
            <a:br>
              <a:rPr lang="en-GB" sz="4000" b="1" u="sng" dirty="0">
                <a:latin typeface="Calibri" pitchFamily="34" charset="0"/>
              </a:rPr>
            </a:br>
            <a:endParaRPr lang="en-GB" sz="4000" b="1" u="sng" dirty="0">
              <a:latin typeface="Calibri" pitchFamily="34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437085"/>
            <a:ext cx="6400800" cy="2431256"/>
          </a:xfrm>
        </p:spPr>
        <p:txBody>
          <a:bodyPr/>
          <a:lstStyle/>
          <a:p>
            <a:pPr eaLnBrk="1" hangingPunct="1"/>
            <a:endParaRPr lang="en-GB" dirty="0">
              <a:latin typeface="Calibri" pitchFamily="34" charset="0"/>
            </a:endParaRPr>
          </a:p>
          <a:p>
            <a:pPr eaLnBrk="1" hangingPunct="1"/>
            <a:r>
              <a:rPr lang="en-GB" sz="3600" b="1" dirty="0">
                <a:latin typeface="Calibri" pitchFamily="34" charset="0"/>
              </a:rPr>
              <a:t>U6 UCAS Information 2022</a:t>
            </a:r>
            <a:endParaRPr lang="en-GB" sz="3600" dirty="0">
              <a:effectLst/>
              <a:latin typeface="Calibri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9" name="Rectangle 8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F54109-533A-4D1C-AF34-7429934578B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1" y="195263"/>
            <a:ext cx="7777163" cy="1296591"/>
          </a:xfrm>
        </p:spPr>
        <p:txBody>
          <a:bodyPr anchor="t"/>
          <a:lstStyle/>
          <a:p>
            <a:pPr eaLnBrk="1" hangingPunct="1"/>
            <a:r>
              <a:rPr lang="en-GB" b="1" dirty="0">
                <a:solidFill>
                  <a:srgbClr val="0000FF"/>
                </a:solidFill>
                <a:latin typeface="Calibri" pitchFamily="34" charset="0"/>
              </a:rPr>
              <a:t>What is the personal statement?</a:t>
            </a:r>
          </a:p>
        </p:txBody>
      </p:sp>
      <p:sp>
        <p:nvSpPr>
          <p:cNvPr id="20487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827584" y="987574"/>
            <a:ext cx="7921625" cy="2700338"/>
          </a:xfrm>
        </p:spPr>
        <p:txBody>
          <a:bodyPr/>
          <a:lstStyle/>
          <a:p>
            <a:pPr marL="342900" indent="-342900" algn="l" rtl="0" fontAlgn="base">
              <a:buFont typeface="Arial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effectLst/>
                <a:latin typeface="Calibri" pitchFamily="34" charset="0"/>
              </a:rPr>
              <a:t>The one section of the UCAS application where the applicant has the chance to sell him/herself</a:t>
            </a:r>
            <a:endParaRPr lang="en-GB" sz="2400" dirty="0">
              <a:latin typeface="Calibri" pitchFamily="34" charset="0"/>
            </a:endParaRPr>
          </a:p>
          <a:p>
            <a:pPr marL="342900" indent="-342900" algn="l" rtl="0" fontAlgn="base">
              <a:buFont typeface="Arial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effectLst/>
                <a:latin typeface="Calibri" pitchFamily="34" charset="0"/>
              </a:rPr>
              <a:t>Maybe one of the most important pieces of work students will ever complete</a:t>
            </a:r>
            <a:endParaRPr lang="en-GB" sz="2400" dirty="0">
              <a:latin typeface="Calibri" pitchFamily="34" charset="0"/>
            </a:endParaRPr>
          </a:p>
          <a:p>
            <a:pPr marL="342900" indent="-342900" algn="l" rtl="0" fontAlgn="base">
              <a:buFont typeface="Arial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effectLst/>
                <a:latin typeface="Calibri" pitchFamily="34" charset="0"/>
              </a:rPr>
              <a:t>4000 </a:t>
            </a:r>
            <a:r>
              <a:rPr lang="en-GB" sz="2400" b="1" dirty="0">
                <a:solidFill>
                  <a:srgbClr val="FF0000"/>
                </a:solidFill>
                <a:effectLst/>
                <a:latin typeface="Calibri" pitchFamily="34" charset="0"/>
              </a:rPr>
              <a:t>characters</a:t>
            </a:r>
            <a:r>
              <a:rPr lang="en-GB" sz="2400" b="1" dirty="0">
                <a:solidFill>
                  <a:schemeClr val="tx1"/>
                </a:solidFill>
                <a:effectLst/>
                <a:latin typeface="Calibri" pitchFamily="34" charset="0"/>
              </a:rPr>
              <a:t> long (including spaces)</a:t>
            </a:r>
            <a:endParaRPr lang="en-GB" sz="2400" dirty="0">
              <a:effectLst/>
              <a:latin typeface="Calibri" pitchFamily="34" charset="0"/>
            </a:endParaRPr>
          </a:p>
          <a:p>
            <a:pPr marL="342900" indent="-342900" algn="l" rtl="0" fontAlgn="base">
              <a:buFont typeface="Arial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effectLst/>
                <a:latin typeface="Calibri" pitchFamily="34" charset="0"/>
              </a:rPr>
              <a:t>47 lines of text – font size 12</a:t>
            </a:r>
            <a:endParaRPr lang="en-GB" sz="2400" dirty="0">
              <a:effectLst/>
              <a:latin typeface="Calibri" pitchFamily="34" charset="0"/>
            </a:endParaRPr>
          </a:p>
          <a:p>
            <a:pPr marL="342900" indent="-342900" algn="l" rtl="0" fontAlgn="base">
              <a:buFont typeface="Arial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effectLst/>
                <a:latin typeface="Calibri" pitchFamily="34" charset="0"/>
              </a:rPr>
              <a:t>Needs to be the applicant’s own work</a:t>
            </a:r>
            <a:endParaRPr lang="en-GB" sz="2400" dirty="0">
              <a:effectLst/>
              <a:latin typeface="Calibri" pitchFamily="34" charset="0"/>
            </a:endParaRPr>
          </a:p>
          <a:p>
            <a:pPr marL="342900" indent="-342900" algn="l" rtl="0" fontAlgn="base">
              <a:buFont typeface="Arial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effectLst/>
                <a:latin typeface="Calibri" pitchFamily="34" charset="0"/>
              </a:rPr>
              <a:t>‘Why should I be given a place at ** to study**’</a:t>
            </a:r>
            <a:endParaRPr lang="en-GB" sz="2400" b="1" dirty="0">
              <a:latin typeface="Calibri" pitchFamily="34" charset="0"/>
              <a:cs typeface="Arial" charset="0"/>
            </a:endParaRPr>
          </a:p>
          <a:p>
            <a:pPr algn="l" eaLnBrk="1" hangingPunct="1">
              <a:lnSpc>
                <a:spcPct val="90000"/>
              </a:lnSpc>
              <a:buFontTx/>
              <a:buChar char="•"/>
              <a:tabLst>
                <a:tab pos="2338388" algn="l"/>
              </a:tabLst>
            </a:pPr>
            <a:endParaRPr lang="en-GB" sz="2400" b="1" dirty="0">
              <a:latin typeface="Calibri" pitchFamily="34" charset="0"/>
            </a:endParaRPr>
          </a:p>
          <a:p>
            <a:pPr algn="l" eaLnBrk="1" hangingPunct="1">
              <a:lnSpc>
                <a:spcPct val="90000"/>
              </a:lnSpc>
              <a:buFontTx/>
              <a:buChar char="•"/>
              <a:tabLst>
                <a:tab pos="2338388" algn="l"/>
              </a:tabLst>
            </a:pPr>
            <a:endParaRPr lang="en-GB" sz="2400" b="1" dirty="0">
              <a:latin typeface="Calibri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13" name="Rectangle 12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2081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D80CDE-0F43-433D-BFDB-CB09561747D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1" y="250031"/>
            <a:ext cx="7777163" cy="1025129"/>
          </a:xfrm>
        </p:spPr>
        <p:txBody>
          <a:bodyPr anchor="t"/>
          <a:lstStyle/>
          <a:p>
            <a:pPr eaLnBrk="1" hangingPunct="1"/>
            <a:r>
              <a:rPr lang="en-GB" sz="3600" b="1" dirty="0">
                <a:solidFill>
                  <a:srgbClr val="0000FF"/>
                </a:solidFill>
                <a:latin typeface="Calibri" pitchFamily="34" charset="0"/>
              </a:rPr>
              <a:t>Content of References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99592" y="987574"/>
            <a:ext cx="7387431" cy="2970609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GB" sz="2000" b="1" dirty="0">
                <a:latin typeface="Calibri" pitchFamily="34" charset="0"/>
              </a:rPr>
              <a:t>Positive but realistic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GB" sz="2000" b="1" dirty="0">
                <a:latin typeface="Calibri" pitchFamily="34" charset="0"/>
              </a:rPr>
              <a:t>Avoids negative statements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GB" sz="2000" b="1" dirty="0">
                <a:latin typeface="Calibri" pitchFamily="34" charset="0"/>
              </a:rPr>
              <a:t>Includes information on: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ü"/>
            </a:pPr>
            <a:r>
              <a:rPr lang="en-GB" sz="2000" b="1" dirty="0">
                <a:latin typeface="Calibri" pitchFamily="34" charset="0"/>
              </a:rPr>
              <a:t>Academic standard reached to date and future potential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ü"/>
            </a:pPr>
            <a:r>
              <a:rPr lang="en-GB" sz="2000" b="1" dirty="0">
                <a:latin typeface="Calibri" pitchFamily="34" charset="0"/>
              </a:rPr>
              <a:t>Contribution to the school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ü"/>
            </a:pPr>
            <a:r>
              <a:rPr lang="en-GB" sz="2000" b="1" dirty="0">
                <a:latin typeface="Calibri" pitchFamily="34" charset="0"/>
              </a:rPr>
              <a:t>Personal skills and qualities (organisation, leadership, oral and written communication, ability to show initiative, sense of responsibility, commitment, etc.)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ü"/>
            </a:pPr>
            <a:r>
              <a:rPr lang="en-GB" sz="2000" b="1" dirty="0">
                <a:latin typeface="Calibri" pitchFamily="34" charset="0"/>
              </a:rPr>
              <a:t>Potential to succeed at chosen course at university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sz="1800" b="1" dirty="0">
              <a:latin typeface="Calibri" pitchFamily="34" charset="0"/>
            </a:endParaRPr>
          </a:p>
        </p:txBody>
      </p:sp>
      <p:sp>
        <p:nvSpPr>
          <p:cNvPr id="31753" name="Footer Placeholder 4"/>
          <p:cNvSpPr txBox="1">
            <a:spLocks noGrp="1"/>
          </p:cNvSpPr>
          <p:nvPr/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</p:txBody>
      </p:sp>
      <p:sp>
        <p:nvSpPr>
          <p:cNvPr id="31754" name="Slide Number Placeholder 5"/>
          <p:cNvSpPr txBox="1">
            <a:spLocks noGrp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29A0844-031C-4359-ACD6-861AD3C05029}" type="slidenum">
              <a:rPr lang="en-GB" sz="1400"/>
              <a:pPr algn="r"/>
              <a:t>11</a:t>
            </a:fld>
            <a:endParaRPr lang="en-GB" sz="1400"/>
          </a:p>
        </p:txBody>
      </p:sp>
      <p:grpSp>
        <p:nvGrpSpPr>
          <p:cNvPr id="15" name="Group 14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16" name="Rectangle 15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0306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6"/>
          <p:cNvSpPr txBox="1">
            <a:spLocks noGrp="1" noChangeArrowheads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CA7BD30-81B9-40E0-A6CC-753C19F4E792}" type="slidenum">
              <a:rPr lang="en-GB" sz="1400"/>
              <a:pPr algn="r"/>
              <a:t>12</a:t>
            </a:fld>
            <a:endParaRPr lang="en-GB" sz="1400"/>
          </a:p>
        </p:txBody>
      </p:sp>
      <p:sp>
        <p:nvSpPr>
          <p:cNvPr id="178179" name="Slide Number Placeholder 5"/>
          <p:cNvSpPr txBox="1">
            <a:spLocks noGrp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8DB9D77-6497-4DF0-B2D6-12B2FAE8314B}" type="slidenum">
              <a:rPr lang="en-GB" sz="1400"/>
              <a:pPr algn="r"/>
              <a:t>12</a:t>
            </a:fld>
            <a:endParaRPr lang="en-GB" sz="1400"/>
          </a:p>
        </p:txBody>
      </p:sp>
      <p:sp>
        <p:nvSpPr>
          <p:cNvPr id="17818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1" y="195262"/>
            <a:ext cx="7777163" cy="648296"/>
          </a:xfrm>
        </p:spPr>
        <p:txBody>
          <a:bodyPr anchor="t"/>
          <a:lstStyle/>
          <a:p>
            <a:pPr eaLnBrk="1" hangingPunct="1"/>
            <a:r>
              <a:rPr lang="en-GB" sz="3600" b="1" dirty="0">
                <a:solidFill>
                  <a:srgbClr val="0000FF"/>
                </a:solidFill>
                <a:latin typeface="Calibri" pitchFamily="34" charset="0"/>
              </a:rPr>
              <a:t>U6 Pupils’ Responsibilities</a:t>
            </a:r>
            <a:endParaRPr lang="en-US" sz="36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7818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576" y="753548"/>
            <a:ext cx="8135938" cy="340237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GB" sz="2000" b="1" dirty="0">
                <a:latin typeface="Calibri" pitchFamily="34" charset="0"/>
              </a:rPr>
              <a:t>Research universities and courses carefully.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GB" sz="2000" b="1" dirty="0">
                <a:latin typeface="Calibri" pitchFamily="34" charset="0"/>
              </a:rPr>
              <a:t>Attend all careers classes.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GB" sz="2000" b="1" dirty="0">
                <a:latin typeface="Calibri" pitchFamily="34" charset="0"/>
              </a:rPr>
              <a:t>Complete application by the deadlines set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GB" sz="2000" b="1" dirty="0">
                <a:latin typeface="Calibri" pitchFamily="34" charset="0"/>
              </a:rPr>
              <a:t>Check information included is accurate and own work.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GB" sz="2000" b="1" dirty="0">
                <a:latin typeface="Calibri" pitchFamily="34" charset="0"/>
              </a:rPr>
              <a:t>Complete the ‘pay and send section’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GB" sz="2000" b="1" dirty="0">
                <a:latin typeface="Calibri" pitchFamily="34" charset="0"/>
              </a:rPr>
              <a:t>Submit signed form and predicted grade sheet to Mrs Wright in the school office.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GB" sz="2000" b="1" dirty="0">
                <a:latin typeface="Calibri" pitchFamily="34" charset="0"/>
              </a:rPr>
              <a:t>Check Career </a:t>
            </a:r>
            <a:r>
              <a:rPr lang="en-GB" sz="2000" b="1">
                <a:latin typeface="Calibri" pitchFamily="34" charset="0"/>
              </a:rPr>
              <a:t>Teams and school </a:t>
            </a:r>
            <a:r>
              <a:rPr lang="en-GB" sz="2000" b="1" dirty="0">
                <a:latin typeface="Calibri" pitchFamily="34" charset="0"/>
              </a:rPr>
              <a:t>email regularly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GB" sz="2000" b="1" dirty="0">
                <a:latin typeface="Calibri" pitchFamily="34" charset="0"/>
              </a:rPr>
              <a:t>Respond to any communication from UCAS in a timely manner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GB" sz="2000" b="1" dirty="0">
                <a:latin typeface="Calibri" pitchFamily="34" charset="0"/>
              </a:rPr>
              <a:t>Meet all UCAS deadlines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10" name="Rectangle 9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9425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6"/>
          <p:cNvSpPr txBox="1">
            <a:spLocks noGrp="1" noChangeArrowheads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CA7BD30-81B9-40E0-A6CC-753C19F4E792}" type="slidenum">
              <a:rPr lang="en-GB" sz="1400"/>
              <a:pPr algn="r"/>
              <a:t>13</a:t>
            </a:fld>
            <a:endParaRPr lang="en-GB" sz="1400"/>
          </a:p>
        </p:txBody>
      </p:sp>
      <p:sp>
        <p:nvSpPr>
          <p:cNvPr id="178179" name="Slide Number Placeholder 5"/>
          <p:cNvSpPr txBox="1">
            <a:spLocks noGrp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8DB9D77-6497-4DF0-B2D6-12B2FAE8314B}" type="slidenum">
              <a:rPr lang="en-GB" sz="1400"/>
              <a:pPr algn="r"/>
              <a:t>13</a:t>
            </a:fld>
            <a:endParaRPr lang="en-GB" sz="1400"/>
          </a:p>
        </p:txBody>
      </p:sp>
      <p:sp>
        <p:nvSpPr>
          <p:cNvPr id="17818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1" y="195262"/>
            <a:ext cx="7777163" cy="864320"/>
          </a:xfrm>
        </p:spPr>
        <p:txBody>
          <a:bodyPr anchor="t"/>
          <a:lstStyle/>
          <a:p>
            <a:pPr eaLnBrk="1" hangingPunct="1"/>
            <a:r>
              <a:rPr lang="en-GB" sz="3600" b="1" dirty="0">
                <a:solidFill>
                  <a:srgbClr val="0000FF"/>
                </a:solidFill>
                <a:latin typeface="Calibri" pitchFamily="34" charset="0"/>
              </a:rPr>
              <a:t>Parental Input</a:t>
            </a:r>
            <a:endParaRPr lang="en-US" sz="36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7818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683568" y="843558"/>
            <a:ext cx="8135938" cy="2970591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en-GB" sz="2400" b="1" dirty="0">
                <a:latin typeface="Calibri" pitchFamily="34" charset="0"/>
              </a:rPr>
              <a:t>Please discuss your daughter’s choices with her and check that she has: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GB" sz="2400" b="1" dirty="0">
                <a:latin typeface="Calibri" pitchFamily="34" charset="0"/>
              </a:rPr>
              <a:t>   An appropriate personal email address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GB" sz="2400" b="1" dirty="0">
                <a:latin typeface="Calibri" pitchFamily="34" charset="0"/>
              </a:rPr>
              <a:t>   Included </a:t>
            </a:r>
            <a:r>
              <a:rPr lang="en-GB" sz="2400" b="1" u="sng" dirty="0">
                <a:latin typeface="Calibri" pitchFamily="34" charset="0"/>
              </a:rPr>
              <a:t>relevant</a:t>
            </a:r>
            <a:r>
              <a:rPr lang="en-GB" sz="2400" b="1" dirty="0">
                <a:latin typeface="Calibri" pitchFamily="34" charset="0"/>
              </a:rPr>
              <a:t> extra-curricular activities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GB" sz="2400" b="1" dirty="0">
                <a:latin typeface="Calibri" pitchFamily="34" charset="0"/>
              </a:rPr>
              <a:t>   Stated exam results / extra-curricular activities &amp; achievements accurately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GB" sz="2400" b="1" dirty="0">
                <a:latin typeface="Calibri" pitchFamily="34" charset="0"/>
              </a:rPr>
              <a:t>   Access to a credit / debit card to pay:  £22.50 for 1 choice, £27 for 2 or more choices.</a:t>
            </a:r>
          </a:p>
          <a:p>
            <a:pPr marL="0" indent="0" algn="ctr" eaLnBrk="1" hangingPunct="1">
              <a:buFontTx/>
              <a:buNone/>
              <a:tabLst>
                <a:tab pos="2338388" algn="l"/>
              </a:tabLst>
            </a:pPr>
            <a:endParaRPr lang="en-GB" sz="2000" b="1" dirty="0">
              <a:latin typeface="Calibri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10" name="Rectangle 9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4292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6"/>
          <p:cNvSpPr txBox="1">
            <a:spLocks noGrp="1" noChangeArrowheads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CA7BD30-81B9-40E0-A6CC-753C19F4E792}" type="slidenum">
              <a:rPr lang="en-GB" sz="1400"/>
              <a:pPr algn="r"/>
              <a:t>14</a:t>
            </a:fld>
            <a:endParaRPr lang="en-GB" sz="1400"/>
          </a:p>
        </p:txBody>
      </p:sp>
      <p:sp>
        <p:nvSpPr>
          <p:cNvPr id="178179" name="Slide Number Placeholder 5"/>
          <p:cNvSpPr txBox="1">
            <a:spLocks noGrp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8DB9D77-6497-4DF0-B2D6-12B2FAE8314B}" type="slidenum">
              <a:rPr lang="en-GB" sz="1400"/>
              <a:pPr algn="r"/>
              <a:t>14</a:t>
            </a:fld>
            <a:endParaRPr lang="en-GB" sz="1400"/>
          </a:p>
        </p:txBody>
      </p:sp>
      <p:sp>
        <p:nvSpPr>
          <p:cNvPr id="17818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1" y="195262"/>
            <a:ext cx="7777163" cy="702302"/>
          </a:xfrm>
        </p:spPr>
        <p:txBody>
          <a:bodyPr anchor="t"/>
          <a:lstStyle/>
          <a:p>
            <a:pPr eaLnBrk="1" hangingPunct="1"/>
            <a:r>
              <a:rPr lang="en-GB" b="1" dirty="0">
                <a:solidFill>
                  <a:srgbClr val="0000FF"/>
                </a:solidFill>
                <a:latin typeface="Calibri" pitchFamily="34" charset="0"/>
              </a:rPr>
              <a:t>School Input</a:t>
            </a:r>
            <a:endParaRPr lang="en-US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7818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565550" y="1275606"/>
            <a:ext cx="8135938" cy="297059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Tx/>
              <a:buNone/>
            </a:pPr>
            <a:r>
              <a:rPr lang="en-GB" sz="2400" b="1" dirty="0">
                <a:latin typeface="Calibri" pitchFamily="34" charset="0"/>
              </a:rPr>
              <a:t>Each pupil’s application form will be read by: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en-GB" sz="2400" b="1" dirty="0">
                <a:latin typeface="Calibri" pitchFamily="34" charset="0"/>
              </a:rPr>
              <a:t>    Careers Teacher (checks and signs off)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en-GB" sz="2400" b="1" dirty="0">
                <a:latin typeface="Calibri" pitchFamily="34" charset="0"/>
              </a:rPr>
              <a:t>    Reference writer (also checks)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en-GB" sz="2400" b="1" dirty="0">
                <a:latin typeface="Calibri" pitchFamily="34" charset="0"/>
              </a:rPr>
              <a:t>    UCAS Co-ordinator (checks again)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en-GB" sz="2400" b="1" dirty="0">
                <a:latin typeface="Calibri" pitchFamily="34" charset="0"/>
              </a:rPr>
              <a:t>    Principal (final check and approval)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en-GB" sz="2400" b="1" dirty="0">
                <a:latin typeface="Calibri" pitchFamily="34" charset="0"/>
              </a:rPr>
              <a:t>    Application then sent electronically to UCAS</a:t>
            </a:r>
          </a:p>
          <a:p>
            <a:pPr marL="0" indent="0" algn="ctr" eaLnBrk="1" hangingPunct="1">
              <a:buFontTx/>
              <a:buNone/>
              <a:tabLst>
                <a:tab pos="2338388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10" name="Rectangle 9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3042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6"/>
          <p:cNvSpPr txBox="1">
            <a:spLocks noGrp="1" noChangeArrowheads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CA7BD30-81B9-40E0-A6CC-753C19F4E792}" type="slidenum">
              <a:rPr lang="en-GB" sz="1400"/>
              <a:pPr algn="r"/>
              <a:t>15</a:t>
            </a:fld>
            <a:endParaRPr lang="en-GB" sz="1400"/>
          </a:p>
        </p:txBody>
      </p:sp>
      <p:sp>
        <p:nvSpPr>
          <p:cNvPr id="178179" name="Slide Number Placeholder 5"/>
          <p:cNvSpPr txBox="1">
            <a:spLocks noGrp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8DB9D77-6497-4DF0-B2D6-12B2FAE8314B}" type="slidenum">
              <a:rPr lang="en-GB" sz="1400"/>
              <a:pPr algn="r"/>
              <a:t>15</a:t>
            </a:fld>
            <a:endParaRPr lang="en-GB" sz="1400"/>
          </a:p>
        </p:txBody>
      </p:sp>
      <p:sp>
        <p:nvSpPr>
          <p:cNvPr id="17818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1" y="195262"/>
            <a:ext cx="7777163" cy="702302"/>
          </a:xfrm>
        </p:spPr>
        <p:txBody>
          <a:bodyPr anchor="t"/>
          <a:lstStyle/>
          <a:p>
            <a:pPr eaLnBrk="1" hangingPunct="1"/>
            <a:r>
              <a:rPr lang="en-GB" b="1" dirty="0">
                <a:solidFill>
                  <a:srgbClr val="0000FF"/>
                </a:solidFill>
                <a:latin typeface="Calibri" pitchFamily="34" charset="0"/>
              </a:rPr>
              <a:t>School Input</a:t>
            </a:r>
            <a:endParaRPr lang="en-US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7818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565550" y="843558"/>
            <a:ext cx="8135938" cy="2970591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GB" sz="2400" b="1" dirty="0">
                <a:latin typeface="Calibri" pitchFamily="34" charset="0"/>
              </a:rPr>
              <a:t>Any mistakes that are spotted will be pointed out to the student for </a:t>
            </a:r>
            <a:r>
              <a:rPr lang="en-GB" sz="2400" b="1" u="sng" dirty="0">
                <a:latin typeface="Calibri" pitchFamily="34" charset="0"/>
              </a:rPr>
              <a:t>her</a:t>
            </a:r>
            <a:r>
              <a:rPr lang="en-GB" sz="2400" b="1" dirty="0">
                <a:latin typeface="Calibri" pitchFamily="34" charset="0"/>
              </a:rPr>
              <a:t> to correct </a:t>
            </a:r>
            <a:r>
              <a:rPr lang="en-GB" sz="2400" dirty="0">
                <a:latin typeface="Calibri" pitchFamily="34" charset="0"/>
              </a:rPr>
              <a:t>(can slow down processing of application)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GB" sz="2400" b="1" dirty="0">
                <a:latin typeface="Calibri" pitchFamily="34" charset="0"/>
              </a:rPr>
              <a:t>A mismatch between predicted grades/AS profile and course requirements will be discussed with the student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GB" sz="2400" b="1" dirty="0">
                <a:latin typeface="Calibri" pitchFamily="34" charset="0"/>
              </a:rPr>
              <a:t>From signing off to sending an application to UCAS can take several weeks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GB" sz="2400" b="1" dirty="0">
                <a:latin typeface="Calibri" pitchFamily="34" charset="0"/>
              </a:rPr>
              <a:t>Aim: to have all applications sent to UCAS by early December </a:t>
            </a:r>
            <a:r>
              <a:rPr lang="en-GB" sz="2400" dirty="0">
                <a:latin typeface="Calibri" pitchFamily="34" charset="0"/>
              </a:rPr>
              <a:t>(providing school deadlines are met)</a:t>
            </a:r>
          </a:p>
          <a:p>
            <a:pPr marL="0" indent="0" algn="ctr" eaLnBrk="1" hangingPunct="1">
              <a:buFontTx/>
              <a:buNone/>
              <a:tabLst>
                <a:tab pos="2338388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10" name="Rectangle 9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4619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6"/>
          <p:cNvSpPr txBox="1">
            <a:spLocks noGrp="1" noChangeArrowheads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CA7BD30-81B9-40E0-A6CC-753C19F4E792}" type="slidenum">
              <a:rPr lang="en-GB" sz="1400"/>
              <a:pPr algn="r"/>
              <a:t>16</a:t>
            </a:fld>
            <a:endParaRPr lang="en-GB" sz="1400"/>
          </a:p>
        </p:txBody>
      </p:sp>
      <p:sp>
        <p:nvSpPr>
          <p:cNvPr id="178179" name="Slide Number Placeholder 5"/>
          <p:cNvSpPr txBox="1">
            <a:spLocks noGrp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8DB9D77-6497-4DF0-B2D6-12B2FAE8314B}" type="slidenum">
              <a:rPr lang="en-GB" sz="1400"/>
              <a:pPr algn="r"/>
              <a:t>16</a:t>
            </a:fld>
            <a:endParaRPr lang="en-GB" sz="1400"/>
          </a:p>
        </p:txBody>
      </p:sp>
      <p:sp>
        <p:nvSpPr>
          <p:cNvPr id="17818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1" y="195263"/>
            <a:ext cx="7777163" cy="1296591"/>
          </a:xfrm>
        </p:spPr>
        <p:txBody>
          <a:bodyPr/>
          <a:lstStyle/>
          <a:p>
            <a:pPr eaLnBrk="1" hangingPunct="1"/>
            <a:r>
              <a:rPr lang="en-GB" sz="3600" b="1" dirty="0">
                <a:solidFill>
                  <a:srgbClr val="0000FF"/>
                </a:solidFill>
                <a:latin typeface="Calibri" pitchFamily="34" charset="0"/>
              </a:rPr>
              <a:t>After application is submitted to UCAS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17818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1491853"/>
            <a:ext cx="8135938" cy="2700338"/>
          </a:xfrm>
        </p:spPr>
        <p:txBody>
          <a:bodyPr/>
          <a:lstStyle/>
          <a:p>
            <a:pPr eaLnBrk="1" hangingPunct="1"/>
            <a:r>
              <a:rPr lang="en-GB" sz="2400" b="1" dirty="0">
                <a:latin typeface="Calibri" pitchFamily="34" charset="0"/>
              </a:rPr>
              <a:t>Each university deals with applications in its own way</a:t>
            </a:r>
            <a:endParaRPr lang="en-GB" sz="2400" dirty="0">
              <a:latin typeface="Calibri" pitchFamily="34" charset="0"/>
            </a:endParaRPr>
          </a:p>
          <a:p>
            <a:pPr eaLnBrk="1" hangingPunct="1"/>
            <a:r>
              <a:rPr lang="en-GB" sz="2400" b="1" dirty="0">
                <a:latin typeface="Calibri" pitchFamily="34" charset="0"/>
              </a:rPr>
              <a:t>Most pupils will hear by March / April re offers / rejections and occasionally unconditional offers</a:t>
            </a:r>
            <a:endParaRPr lang="en-GB" sz="2400" dirty="0">
              <a:latin typeface="Calibri" pitchFamily="34" charset="0"/>
            </a:endParaRPr>
          </a:p>
          <a:p>
            <a:pPr eaLnBrk="1" hangingPunct="1"/>
            <a:r>
              <a:rPr lang="en-GB" sz="2400" b="1" dirty="0">
                <a:latin typeface="Calibri" pitchFamily="34" charset="0"/>
              </a:rPr>
              <a:t>Offers can be as grades, tariff points or a combination of both</a:t>
            </a:r>
            <a:endParaRPr lang="en-GB" sz="2400" dirty="0">
              <a:latin typeface="Calibri" pitchFamily="34" charset="0"/>
            </a:endParaRPr>
          </a:p>
          <a:p>
            <a:pPr eaLnBrk="1" hangingPunct="1"/>
            <a:r>
              <a:rPr lang="en-GB" sz="2400" b="1" dirty="0">
                <a:latin typeface="Calibri" pitchFamily="34" charset="0"/>
              </a:rPr>
              <a:t>If no offers, eligible for UCAS Extra (from late Feb)</a:t>
            </a:r>
            <a:endParaRPr lang="en-GB" sz="2400" dirty="0">
              <a:latin typeface="Calibri" pitchFamily="34" charset="0"/>
            </a:endParaRPr>
          </a:p>
          <a:p>
            <a:pPr marL="0" indent="0" algn="ctr" eaLnBrk="1" hangingPunct="1">
              <a:buFontTx/>
              <a:buNone/>
              <a:tabLst>
                <a:tab pos="2338388" algn="l"/>
              </a:tabLst>
            </a:pPr>
            <a:endParaRPr lang="en-GB" sz="48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10" name="Rectangle 9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6"/>
          <p:cNvSpPr txBox="1">
            <a:spLocks noGrp="1" noChangeArrowheads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CA7BD30-81B9-40E0-A6CC-753C19F4E792}" type="slidenum">
              <a:rPr lang="en-GB" sz="1400"/>
              <a:pPr algn="r"/>
              <a:t>17</a:t>
            </a:fld>
            <a:endParaRPr lang="en-GB" sz="1400"/>
          </a:p>
        </p:txBody>
      </p:sp>
      <p:sp>
        <p:nvSpPr>
          <p:cNvPr id="178179" name="Slide Number Placeholder 5"/>
          <p:cNvSpPr txBox="1">
            <a:spLocks noGrp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8DB9D77-6497-4DF0-B2D6-12B2FAE8314B}" type="slidenum">
              <a:rPr lang="en-GB" sz="1400"/>
              <a:pPr algn="r"/>
              <a:t>17</a:t>
            </a:fld>
            <a:endParaRPr lang="en-GB" sz="1400"/>
          </a:p>
        </p:txBody>
      </p:sp>
      <p:sp>
        <p:nvSpPr>
          <p:cNvPr id="17818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1" y="195263"/>
            <a:ext cx="7777163" cy="1296591"/>
          </a:xfrm>
        </p:spPr>
        <p:txBody>
          <a:bodyPr/>
          <a:lstStyle/>
          <a:p>
            <a:pPr eaLnBrk="1" hangingPunct="1"/>
            <a:r>
              <a:rPr lang="en-GB" sz="3600" b="1" dirty="0">
                <a:solidFill>
                  <a:srgbClr val="0000FF"/>
                </a:solidFill>
                <a:latin typeface="Calibri" pitchFamily="34" charset="0"/>
              </a:rPr>
              <a:t>After application is submitted to UCAS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17818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1491853"/>
            <a:ext cx="8135938" cy="2700338"/>
          </a:xfrm>
        </p:spPr>
        <p:txBody>
          <a:bodyPr/>
          <a:lstStyle/>
          <a:p>
            <a:pPr eaLnBrk="1" hangingPunct="1"/>
            <a:r>
              <a:rPr lang="en-GB" sz="2400" b="1" dirty="0">
                <a:latin typeface="Calibri" pitchFamily="34" charset="0"/>
              </a:rPr>
              <a:t>If holding offers, reply to UCAS before deadlines expire</a:t>
            </a:r>
            <a:endParaRPr lang="en-GB" sz="2400" dirty="0">
              <a:latin typeface="Calibri" pitchFamily="34" charset="0"/>
            </a:endParaRPr>
          </a:p>
          <a:p>
            <a:pPr eaLnBrk="1" hangingPunct="1"/>
            <a:r>
              <a:rPr lang="en-GB" sz="2400" b="1" dirty="0">
                <a:latin typeface="Calibri" pitchFamily="34" charset="0"/>
              </a:rPr>
              <a:t>Be prepared for rejection, especially in high demand courses</a:t>
            </a:r>
            <a:endParaRPr lang="en-GB" sz="2400" dirty="0">
              <a:latin typeface="Calibri" pitchFamily="34" charset="0"/>
            </a:endParaRPr>
          </a:p>
          <a:p>
            <a:pPr eaLnBrk="1" hangingPunct="1"/>
            <a:r>
              <a:rPr lang="en-GB" sz="2400" b="1" dirty="0">
                <a:latin typeface="Calibri" pitchFamily="34" charset="0"/>
              </a:rPr>
              <a:t>A-level Results day: August 2023 </a:t>
            </a:r>
          </a:p>
          <a:p>
            <a:pPr eaLnBrk="1" hangingPunct="1"/>
            <a:r>
              <a:rPr lang="en-GB" sz="2400" b="1" dirty="0">
                <a:latin typeface="Calibri" pitchFamily="34" charset="0"/>
              </a:rPr>
              <a:t>Clearing</a:t>
            </a:r>
            <a:endParaRPr lang="en-GB" sz="2400" dirty="0">
              <a:latin typeface="Calibri" pitchFamily="34" charset="0"/>
            </a:endParaRPr>
          </a:p>
          <a:p>
            <a:pPr eaLnBrk="1" hangingPunct="1"/>
            <a:r>
              <a:rPr lang="en-GB" sz="2400" b="1" dirty="0">
                <a:latin typeface="Calibri" pitchFamily="34" charset="0"/>
              </a:rPr>
              <a:t>University!</a:t>
            </a:r>
            <a:endParaRPr lang="en-GB" sz="2400" dirty="0">
              <a:latin typeface="Calibri" pitchFamily="34" charset="0"/>
            </a:endParaRPr>
          </a:p>
          <a:p>
            <a:pPr marL="0" indent="0" algn="ctr" eaLnBrk="1" hangingPunct="1">
              <a:buFontTx/>
              <a:buNone/>
              <a:tabLst>
                <a:tab pos="2338388" algn="l"/>
              </a:tabLst>
            </a:pPr>
            <a:endParaRPr lang="en-GB" sz="48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10" name="Rectangle 9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1051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6"/>
          <p:cNvSpPr txBox="1">
            <a:spLocks noGrp="1" noChangeArrowheads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CA7BD30-81B9-40E0-A6CC-753C19F4E792}" type="slidenum">
              <a:rPr lang="en-GB" sz="1400"/>
              <a:pPr algn="r"/>
              <a:t>18</a:t>
            </a:fld>
            <a:endParaRPr lang="en-GB" sz="1400"/>
          </a:p>
        </p:txBody>
      </p:sp>
      <p:sp>
        <p:nvSpPr>
          <p:cNvPr id="178179" name="Slide Number Placeholder 5"/>
          <p:cNvSpPr txBox="1">
            <a:spLocks noGrp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8DB9D77-6497-4DF0-B2D6-12B2FAE8314B}" type="slidenum">
              <a:rPr lang="en-GB" sz="1400"/>
              <a:pPr algn="r"/>
              <a:t>18</a:t>
            </a:fld>
            <a:endParaRPr lang="en-GB" sz="1400"/>
          </a:p>
        </p:txBody>
      </p:sp>
      <p:sp>
        <p:nvSpPr>
          <p:cNvPr id="17818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1" y="195263"/>
            <a:ext cx="7777163" cy="1296591"/>
          </a:xfrm>
        </p:spPr>
        <p:txBody>
          <a:bodyPr/>
          <a:lstStyle/>
          <a:p>
            <a:pPr eaLnBrk="1" hangingPunct="1"/>
            <a:r>
              <a:rPr lang="en-GB" sz="3600" b="1" dirty="0">
                <a:solidFill>
                  <a:srgbClr val="0000FF"/>
                </a:solidFill>
                <a:latin typeface="Calibri" pitchFamily="34" charset="0"/>
              </a:rPr>
              <a:t>Other Options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17818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1203598"/>
            <a:ext cx="8135938" cy="2988593"/>
          </a:xfrm>
        </p:spPr>
        <p:txBody>
          <a:bodyPr/>
          <a:lstStyle/>
          <a:p>
            <a:pPr eaLnBrk="1" hangingPunct="1"/>
            <a:r>
              <a:rPr lang="en-GB" sz="2400" b="1" dirty="0">
                <a:latin typeface="Calibri" pitchFamily="34" charset="0"/>
              </a:rPr>
              <a:t>Apprenticeship</a:t>
            </a:r>
          </a:p>
          <a:p>
            <a:pPr eaLnBrk="1" hangingPunct="1"/>
            <a:r>
              <a:rPr lang="en-GB" sz="2400" b="1" dirty="0">
                <a:latin typeface="Calibri" pitchFamily="34" charset="0"/>
              </a:rPr>
              <a:t>Further Education</a:t>
            </a:r>
          </a:p>
          <a:p>
            <a:pPr eaLnBrk="1" hangingPunct="1"/>
            <a:r>
              <a:rPr lang="en-GB" sz="2400" b="1" dirty="0">
                <a:latin typeface="Calibri" pitchFamily="34" charset="0"/>
              </a:rPr>
              <a:t>CAFRE </a:t>
            </a:r>
            <a:r>
              <a:rPr lang="en-GB" sz="2400" dirty="0">
                <a:latin typeface="Calibri" pitchFamily="34" charset="0"/>
              </a:rPr>
              <a:t>(College of Agriculture, Food &amp; Rural Enterprise)</a:t>
            </a:r>
          </a:p>
          <a:p>
            <a:pPr eaLnBrk="1" hangingPunct="1"/>
            <a:r>
              <a:rPr lang="en-GB" sz="2400" b="1" dirty="0">
                <a:latin typeface="Calibri" pitchFamily="34" charset="0"/>
              </a:rPr>
              <a:t>Gap Year</a:t>
            </a:r>
            <a:endParaRPr lang="en-GB" sz="2400" dirty="0">
              <a:latin typeface="Calibri" pitchFamily="34" charset="0"/>
            </a:endParaRPr>
          </a:p>
          <a:p>
            <a:pPr eaLnBrk="1" hangingPunct="1"/>
            <a:r>
              <a:rPr lang="en-GB" sz="2400" b="1" dirty="0">
                <a:latin typeface="Calibri" pitchFamily="34" charset="0"/>
              </a:rPr>
              <a:t>CAO</a:t>
            </a:r>
            <a:endParaRPr lang="en-GB" sz="2400" dirty="0">
              <a:latin typeface="Calibri" pitchFamily="34" charset="0"/>
            </a:endParaRPr>
          </a:p>
          <a:p>
            <a:pPr eaLnBrk="1" hangingPunct="1"/>
            <a:r>
              <a:rPr lang="en-GB" sz="2400" b="1" dirty="0">
                <a:latin typeface="Calibri" pitchFamily="34" charset="0"/>
              </a:rPr>
              <a:t>University Overseas</a:t>
            </a:r>
          </a:p>
          <a:p>
            <a:pPr eaLnBrk="1" hangingPunct="1"/>
            <a:r>
              <a:rPr lang="en-GB" sz="2400" b="1" dirty="0">
                <a:latin typeface="Calibri" pitchFamily="34" charset="0"/>
              </a:rPr>
              <a:t>Employment</a:t>
            </a:r>
            <a:endParaRPr lang="en-GB" sz="2400" dirty="0">
              <a:latin typeface="Calibri" pitchFamily="34" charset="0"/>
            </a:endParaRPr>
          </a:p>
          <a:p>
            <a:pPr marL="0" indent="0" algn="ctr" eaLnBrk="1" hangingPunct="1">
              <a:buFontTx/>
              <a:buNone/>
              <a:tabLst>
                <a:tab pos="2338388" algn="l"/>
              </a:tabLst>
            </a:pPr>
            <a:endParaRPr lang="en-GB" sz="48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10" name="Rectangle 9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8599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latin typeface="Calibri" panose="020F0502020204030204" pitchFamily="34" charset="0"/>
              </a:rPr>
              <a:t>Conservatoires and Art Colleges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>
                <a:latin typeface="Calibri" panose="020F0502020204030204" pitchFamily="34" charset="0"/>
              </a:rPr>
              <a:t>Conservatoires are for students applying for some Drama and Music courses.</a:t>
            </a:r>
          </a:p>
          <a:p>
            <a:pPr marL="0" indent="0">
              <a:buNone/>
            </a:pPr>
            <a:r>
              <a:rPr lang="en-GB" sz="2400" b="1" dirty="0">
                <a:latin typeface="Calibri" panose="020F0502020204030204" pitchFamily="34" charset="0"/>
              </a:rPr>
              <a:t>Similar application process to UCAS and available through the UCAS site</a:t>
            </a:r>
          </a:p>
          <a:p>
            <a:pPr marL="0" indent="0">
              <a:buNone/>
            </a:pPr>
            <a:r>
              <a:rPr lang="en-GB" sz="2400" b="1" dirty="0">
                <a:latin typeface="Calibri" panose="020F0502020204030204" pitchFamily="34" charset="0"/>
              </a:rPr>
              <a:t>Cost £27</a:t>
            </a:r>
          </a:p>
          <a:p>
            <a:pPr marL="0" indent="0">
              <a:buNone/>
            </a:pPr>
            <a:endParaRPr lang="en-GB" sz="24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Calibri" panose="020F0502020204030204" pitchFamily="34" charset="0"/>
              </a:rPr>
              <a:t>Some Art courses require an application direct to the Art College.  Many have a November/December deadline.</a:t>
            </a:r>
          </a:p>
        </p:txBody>
      </p:sp>
    </p:spTree>
    <p:extLst>
      <p:ext uri="{BB962C8B-B14F-4D97-AF65-F5344CB8AC3E}">
        <p14:creationId xmlns:p14="http://schemas.microsoft.com/office/powerpoint/2010/main" val="82452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B747923-1740-4E0D-8E93-D12E891B1E3E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20481" name="Slide Number Placeholder 5"/>
          <p:cNvSpPr txBox="1">
            <a:spLocks noGrp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080A0C7-118E-4CB1-9625-4A1A91CB1351}" type="slidenum">
              <a:rPr lang="en-GB" sz="1400"/>
              <a:pPr algn="r"/>
              <a:t>2</a:t>
            </a:fld>
            <a:endParaRPr lang="en-GB" sz="140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1" y="195263"/>
            <a:ext cx="7777163" cy="1296591"/>
          </a:xfrm>
        </p:spPr>
        <p:txBody>
          <a:bodyPr anchor="t"/>
          <a:lstStyle/>
          <a:p>
            <a:pPr eaLnBrk="1" hangingPunct="1"/>
            <a:r>
              <a:rPr lang="en-GB" sz="3600" b="1" dirty="0">
                <a:solidFill>
                  <a:srgbClr val="0000FF"/>
                </a:solidFill>
                <a:latin typeface="Calibri" pitchFamily="34" charset="0"/>
              </a:rPr>
              <a:t>PROGRAMME FOR THE EVENING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50862" y="915566"/>
            <a:ext cx="8135938" cy="2700338"/>
          </a:xfrm>
        </p:spPr>
        <p:txBody>
          <a:bodyPr/>
          <a:lstStyle/>
          <a:p>
            <a:pPr marL="342900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338388" algn="l"/>
              </a:tabLst>
            </a:pPr>
            <a:r>
              <a:rPr lang="en-GB" sz="2400" b="1" dirty="0">
                <a:latin typeface="Calibri" pitchFamily="34" charset="0"/>
              </a:rPr>
              <a:t>Welcome		Mrs Connery (Principal)</a:t>
            </a:r>
          </a:p>
          <a:p>
            <a:pPr algn="l" eaLnBrk="1" hangingPunct="1">
              <a:lnSpc>
                <a:spcPct val="80000"/>
              </a:lnSpc>
              <a:tabLst>
                <a:tab pos="2338388" algn="l"/>
              </a:tabLst>
            </a:pPr>
            <a:endParaRPr lang="en-GB" sz="2400" b="1" dirty="0">
              <a:latin typeface="Calibri" pitchFamily="34" charset="0"/>
            </a:endParaRPr>
          </a:p>
          <a:p>
            <a:pPr marL="342900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338388" algn="l"/>
              </a:tabLst>
            </a:pPr>
            <a:r>
              <a:rPr lang="en-GB" sz="2400" b="1" dirty="0">
                <a:latin typeface="Calibri" pitchFamily="34" charset="0"/>
              </a:rPr>
              <a:t>Introduction		Mr Anderson (VP)</a:t>
            </a:r>
          </a:p>
          <a:p>
            <a:pPr algn="l" eaLnBrk="1" hangingPunct="1">
              <a:lnSpc>
                <a:spcPct val="80000"/>
              </a:lnSpc>
              <a:tabLst>
                <a:tab pos="2338388" algn="l"/>
              </a:tabLst>
            </a:pPr>
            <a:r>
              <a:rPr lang="en-GB" sz="2400" b="1" dirty="0">
                <a:latin typeface="Calibri" pitchFamily="34" charset="0"/>
              </a:rPr>
              <a:t>			 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tabLst>
                <a:tab pos="2338388" algn="l"/>
              </a:tabLst>
            </a:pPr>
            <a:r>
              <a:rPr lang="en-GB" sz="2400" b="1" dirty="0">
                <a:latin typeface="Calibri" pitchFamily="34" charset="0"/>
              </a:rPr>
              <a:t>  UCAS 		Ms Griffith (Head of Careers)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tabLst>
                <a:tab pos="2338388" algn="l"/>
              </a:tabLst>
            </a:pPr>
            <a:endParaRPr lang="en-GB" sz="2400" b="1" dirty="0">
              <a:latin typeface="Calibri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  <a:tabLst>
                <a:tab pos="2338388" algn="l"/>
              </a:tabLst>
            </a:pPr>
            <a:r>
              <a:rPr lang="en-GB" sz="2400" b="1" dirty="0">
                <a:latin typeface="Calibri" pitchFamily="34" charset="0"/>
              </a:rPr>
              <a:t>  Conclusion 		Mr Anderson (VP)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tabLst>
                <a:tab pos="2338388" algn="l"/>
              </a:tabLst>
            </a:pPr>
            <a:endParaRPr lang="en-GB" sz="2400" b="1" dirty="0">
              <a:latin typeface="Calibri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10" name="Rectangle 9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841"/>
            <a:ext cx="8229600" cy="648072"/>
          </a:xfrm>
        </p:spPr>
        <p:txBody>
          <a:bodyPr/>
          <a:lstStyle/>
          <a:p>
            <a:r>
              <a:rPr lang="en-GB" sz="2800" b="1" dirty="0">
                <a:latin typeface="Calibri" pitchFamily="34" charset="0"/>
              </a:rPr>
              <a:t>CAO</a:t>
            </a:r>
            <a:r>
              <a:rPr lang="en-GB" sz="2800" dirty="0">
                <a:latin typeface="Calibri" pitchFamily="34" charset="0"/>
              </a:rPr>
              <a:t> </a:t>
            </a:r>
            <a:r>
              <a:rPr lang="en-GB" sz="2000" dirty="0">
                <a:latin typeface="Calibri" pitchFamily="34" charset="0"/>
              </a:rPr>
              <a:t>(Central Applications Office) </a:t>
            </a:r>
            <a:r>
              <a:rPr lang="en-GB" sz="2800" dirty="0">
                <a:latin typeface="Calibri" pitchFamily="34" charset="0"/>
              </a:rPr>
              <a:t>Eire Universities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7049"/>
          </a:xfrm>
        </p:spPr>
        <p:txBody>
          <a:bodyPr/>
          <a:lstStyle/>
          <a:p>
            <a:r>
              <a:rPr lang="en-GB" sz="2200" b="1" dirty="0">
                <a:latin typeface="Calibri" pitchFamily="34" charset="0"/>
              </a:rPr>
              <a:t>Meeting for any student considering applying in November</a:t>
            </a:r>
          </a:p>
          <a:p>
            <a:r>
              <a:rPr lang="en-GB" sz="2200" b="1" dirty="0">
                <a:latin typeface="Calibri" pitchFamily="34" charset="0"/>
              </a:rPr>
              <a:t>No personal statement or reference required</a:t>
            </a:r>
          </a:p>
          <a:p>
            <a:r>
              <a:rPr lang="en-GB" sz="2200" b="1" dirty="0">
                <a:latin typeface="Calibri" pitchFamily="34" charset="0"/>
              </a:rPr>
              <a:t>Choices must be in preference order</a:t>
            </a:r>
          </a:p>
          <a:p>
            <a:r>
              <a:rPr lang="en-GB" sz="2200" b="1" dirty="0">
                <a:latin typeface="Calibri" pitchFamily="34" charset="0"/>
              </a:rPr>
              <a:t>Completion and checking of application form entirely student’s responsibility</a:t>
            </a:r>
          </a:p>
          <a:p>
            <a:r>
              <a:rPr lang="en-GB" sz="2200" b="1" dirty="0">
                <a:latin typeface="Calibri" pitchFamily="34" charset="0"/>
              </a:rPr>
              <a:t>Students must check all communications from CAO carefully and promptly.  Failure to do so may result in an unsuccessful application.</a:t>
            </a:r>
          </a:p>
          <a:p>
            <a:r>
              <a:rPr lang="en-GB" sz="2200" b="1" dirty="0">
                <a:latin typeface="Calibri" pitchFamily="34" charset="0"/>
              </a:rPr>
              <a:t>Offers are made in August/September once results are known.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099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6"/>
          <p:cNvSpPr txBox="1">
            <a:spLocks noGrp="1" noChangeArrowheads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CA7BD30-81B9-40E0-A6CC-753C19F4E792}" type="slidenum">
              <a:rPr lang="en-GB" sz="1400"/>
              <a:pPr algn="r"/>
              <a:t>21</a:t>
            </a:fld>
            <a:endParaRPr lang="en-GB" sz="1400"/>
          </a:p>
        </p:txBody>
      </p:sp>
      <p:sp>
        <p:nvSpPr>
          <p:cNvPr id="178179" name="Slide Number Placeholder 5"/>
          <p:cNvSpPr txBox="1">
            <a:spLocks noGrp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8DB9D77-6497-4DF0-B2D6-12B2FAE8314B}" type="slidenum">
              <a:rPr lang="en-GB" sz="1400"/>
              <a:pPr algn="r"/>
              <a:t>21</a:t>
            </a:fld>
            <a:endParaRPr lang="en-GB" sz="1400"/>
          </a:p>
        </p:txBody>
      </p:sp>
      <p:sp>
        <p:nvSpPr>
          <p:cNvPr id="17818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1" y="195262"/>
            <a:ext cx="7777163" cy="417495"/>
          </a:xfrm>
        </p:spPr>
        <p:txBody>
          <a:bodyPr/>
          <a:lstStyle/>
          <a:p>
            <a:pPr eaLnBrk="1" hangingPunct="1"/>
            <a:r>
              <a:rPr lang="en-GB" sz="3600" b="1" dirty="0">
                <a:solidFill>
                  <a:srgbClr val="0000FF"/>
                </a:solidFill>
                <a:latin typeface="Calibri" pitchFamily="34" charset="0"/>
              </a:rPr>
              <a:t>Key dates for Strathearn U6 pupils</a:t>
            </a:r>
            <a:endParaRPr lang="en-GB" sz="3600" dirty="0">
              <a:solidFill>
                <a:srgbClr val="CC0099"/>
              </a:solidFill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13889"/>
              </p:ext>
            </p:extLst>
          </p:nvPr>
        </p:nvGraphicFramePr>
        <p:xfrm>
          <a:off x="757325" y="699542"/>
          <a:ext cx="7978771" cy="3785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7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74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accent4"/>
                          </a:solidFill>
                          <a:latin typeface="Calibri" pitchFamily="34" charset="0"/>
                        </a:rPr>
                        <a:t>June</a:t>
                      </a:r>
                      <a:r>
                        <a:rPr lang="en-GB" sz="1400" b="0" baseline="0" dirty="0">
                          <a:solidFill>
                            <a:schemeClr val="accent4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accent4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accent4"/>
                          </a:solidFill>
                          <a:latin typeface="Calibri" pitchFamily="34" charset="0"/>
                        </a:rPr>
                        <a:t>Pupils e-mailed UCAS login details and guidance on how to complete application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245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alibri" pitchFamily="34" charset="0"/>
                        </a:rPr>
                        <a:t>10 Sept 2022 (Sat)</a:t>
                      </a:r>
                    </a:p>
                  </a:txBody>
                  <a:tcPr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alibri" pitchFamily="34" charset="0"/>
                        </a:rPr>
                        <a:t>UU Belfast Virtual Open Day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245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alibri" pitchFamily="34" charset="0"/>
                        </a:rPr>
                        <a:t>10 Sept 2022 (Sat)</a:t>
                      </a:r>
                    </a:p>
                  </a:txBody>
                  <a:tcPr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alibri" pitchFamily="34" charset="0"/>
                        </a:rPr>
                        <a:t>QUB on campus Open Day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984260"/>
                  </a:ext>
                </a:extLst>
              </a:tr>
              <a:tr h="281245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alibri" pitchFamily="34" charset="0"/>
                        </a:rPr>
                        <a:t>16 Sept 2022 (Fri)</a:t>
                      </a:r>
                    </a:p>
                  </a:txBody>
                  <a:tcPr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alibri" pitchFamily="34" charset="0"/>
                        </a:rPr>
                        <a:t>UU Coleraine on campus Open Day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4674663"/>
                  </a:ext>
                </a:extLst>
              </a:tr>
              <a:tr h="281245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alibri" pitchFamily="34" charset="0"/>
                        </a:rPr>
                        <a:t>23 Sept 2022 (Fri)</a:t>
                      </a:r>
                    </a:p>
                  </a:txBody>
                  <a:tcPr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alibri" pitchFamily="34" charset="0"/>
                        </a:rPr>
                        <a:t>UU Magee on campus Open Day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2262178"/>
                  </a:ext>
                </a:extLst>
              </a:tr>
              <a:tr h="494079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accent4"/>
                          </a:solidFill>
                          <a:latin typeface="Calibri" pitchFamily="34" charset="0"/>
                        </a:rPr>
                        <a:t>20 Sept 2022</a:t>
                      </a:r>
                    </a:p>
                  </a:txBody>
                  <a:tcPr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alibri" pitchFamily="34" charset="0"/>
                        </a:rPr>
                        <a:t>Early applicants [Oxbridge / Dentistry / Medicine &amp; Veterinary Med /Science] submit completed UCAS</a:t>
                      </a:r>
                      <a:r>
                        <a:rPr lang="en-GB" sz="1400" b="0" baseline="0" dirty="0">
                          <a:latin typeface="Calibri" pitchFamily="34" charset="0"/>
                        </a:rPr>
                        <a:t> </a:t>
                      </a:r>
                      <a:r>
                        <a:rPr lang="en-GB" sz="1400" b="0" dirty="0">
                          <a:latin typeface="Calibri" pitchFamily="34" charset="0"/>
                        </a:rPr>
                        <a:t>application to careers teachers</a:t>
                      </a:r>
                      <a:endParaRPr lang="en-GB" sz="1400" b="0" dirty="0">
                        <a:solidFill>
                          <a:schemeClr val="accent4"/>
                        </a:solidFill>
                        <a:latin typeface="Calibri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362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 14 2022</a:t>
                      </a:r>
                    </a:p>
                    <a:p>
                      <a:pPr marL="609600" indent="-609600" fontAlgn="auto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GB" sz="1400" b="0" dirty="0">
                          <a:latin typeface="Calibri" pitchFamily="34" charset="0"/>
                        </a:rPr>
                        <a:t>	</a:t>
                      </a:r>
                      <a:endParaRPr lang="en-GB" sz="1400" b="0" dirty="0">
                        <a:solidFill>
                          <a:schemeClr val="accent4"/>
                        </a:solidFill>
                        <a:latin typeface="Calibri" pitchFamily="34" charset="0"/>
                      </a:endParaRPr>
                    </a:p>
                  </a:txBody>
                  <a:tcPr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Internal school deadline to submit finalised UCAS application to careers teacher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079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alibri" pitchFamily="34" charset="0"/>
                        </a:rPr>
                        <a:t>Oct 15 2022 (6pm ) 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Calibri" pitchFamily="34" charset="0"/>
                        </a:rPr>
                        <a:t>UCAS deadline for early applicants</a:t>
                      </a:r>
                    </a:p>
                    <a:p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4079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 2022</a:t>
                      </a:r>
                    </a:p>
                  </a:txBody>
                  <a:tcPr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Information on applying through CAO (Further and Higher Education Admissions process in Eire)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701273"/>
                  </a:ext>
                </a:extLst>
              </a:tr>
              <a:tr h="281245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alibri" pitchFamily="34" charset="0"/>
                        </a:rPr>
                        <a:t>Jan </a:t>
                      </a:r>
                      <a:r>
                        <a:rPr lang="en-GB" sz="1400" b="0">
                          <a:latin typeface="Calibri" pitchFamily="34" charset="0"/>
                        </a:rPr>
                        <a:t>25 2023 </a:t>
                      </a:r>
                      <a:r>
                        <a:rPr lang="en-GB" sz="1400" b="0" dirty="0">
                          <a:latin typeface="Calibri" pitchFamily="34" charset="0"/>
                        </a:rPr>
                        <a:t>(6pm)</a:t>
                      </a:r>
                      <a:endParaRPr lang="en-GB" sz="1400" b="0" dirty="0">
                        <a:solidFill>
                          <a:schemeClr val="accent4"/>
                        </a:solidFill>
                        <a:latin typeface="Calibri" pitchFamily="34" charset="0"/>
                      </a:endParaRPr>
                    </a:p>
                  </a:txBody>
                  <a:tcPr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accent4"/>
                          </a:solidFill>
                          <a:latin typeface="Calibri" pitchFamily="34" charset="0"/>
                        </a:rPr>
                        <a:t>UCAS deadline for applicants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11" name="Rectangle 10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1024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36513D-7BB4-4BAC-9637-7FC4F215B3D4}" type="slidenum">
              <a:rPr lang="en-GB" smtClean="0">
                <a:latin typeface="Arial" charset="0"/>
              </a:rPr>
              <a:pPr/>
              <a:t>22</a:t>
            </a:fld>
            <a:endParaRPr lang="en-GB">
              <a:latin typeface="Arial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0082"/>
            <a:ext cx="8229600" cy="1017992"/>
          </a:xfrm>
        </p:spPr>
        <p:txBody>
          <a:bodyPr/>
          <a:lstStyle/>
          <a:p>
            <a:pPr eaLnBrk="1" hangingPunct="1"/>
            <a:r>
              <a:rPr lang="en-GB" b="1" dirty="0">
                <a:solidFill>
                  <a:srgbClr val="0000FF"/>
                </a:solidFill>
                <a:latin typeface="Calibri" pitchFamily="34" charset="0"/>
              </a:rPr>
              <a:t>Concluding Remarks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573" y="1419623"/>
            <a:ext cx="8229600" cy="2022873"/>
          </a:xfrm>
        </p:spPr>
        <p:txBody>
          <a:bodyPr/>
          <a:lstStyle/>
          <a:p>
            <a:pPr eaLnBrk="1" hangingPunct="1">
              <a:buNone/>
            </a:pPr>
            <a:endParaRPr lang="en-GB" sz="2800" b="1" dirty="0">
              <a:latin typeface="Calibri" pitchFamily="34" charset="0"/>
            </a:endParaRPr>
          </a:p>
          <a:p>
            <a:pPr algn="ctr" eaLnBrk="1" hangingPunct="1">
              <a:buNone/>
            </a:pPr>
            <a:r>
              <a:rPr lang="en-GB" sz="6000" b="1" dirty="0">
                <a:latin typeface="Calibri" pitchFamily="34" charset="0"/>
              </a:rPr>
              <a:t>Mrs Connery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075" y="4266474"/>
            <a:ext cx="9156001" cy="877026"/>
            <a:chOff x="3074" y="4266474"/>
            <a:chExt cx="9156001" cy="877026"/>
          </a:xfrm>
        </p:grpSpPr>
        <p:sp>
          <p:nvSpPr>
            <p:cNvPr id="9" name="Rectangle 8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468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 txBox="1">
            <a:spLocks noGrp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F081206-151C-4013-9ABC-0F74C8C5C89B}" type="slidenum">
              <a:rPr lang="en-GB" sz="1400"/>
              <a:pPr algn="r"/>
              <a:t>3</a:t>
            </a:fld>
            <a:endParaRPr lang="en-GB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1" y="195263"/>
            <a:ext cx="7777163" cy="1296591"/>
          </a:xfrm>
        </p:spPr>
        <p:txBody>
          <a:bodyPr/>
          <a:lstStyle/>
          <a:p>
            <a:pPr eaLnBrk="1" hangingPunct="1"/>
            <a:r>
              <a:rPr lang="en-GB" sz="3600" b="1" dirty="0">
                <a:solidFill>
                  <a:srgbClr val="0000FF"/>
                </a:solidFill>
                <a:latin typeface="Calibri" pitchFamily="34" charset="0"/>
              </a:rPr>
              <a:t>AIMS OF UCAS INFORMATION EVENING</a:t>
            </a:r>
          </a:p>
        </p:txBody>
      </p:sp>
      <p:sp>
        <p:nvSpPr>
          <p:cNvPr id="1843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491853"/>
            <a:ext cx="8642350" cy="2700338"/>
          </a:xfrm>
        </p:spPr>
        <p:txBody>
          <a:bodyPr/>
          <a:lstStyle/>
          <a:p>
            <a:pPr marL="539750" indent="-539750" algn="l" eaLnBrk="1" hangingPunct="1">
              <a:buFont typeface="Wingdings" pitchFamily="2" charset="2"/>
              <a:buChar char="Ø"/>
            </a:pPr>
            <a:r>
              <a:rPr lang="en-GB" sz="2400" b="1" dirty="0">
                <a:latin typeface="Calibri" pitchFamily="34" charset="0"/>
              </a:rPr>
              <a:t>To give parents an understanding of the UCAS application process</a:t>
            </a:r>
          </a:p>
          <a:p>
            <a:pPr marL="539750" indent="-539750" algn="l" eaLnBrk="1" hangingPunct="1">
              <a:buFont typeface="Wingdings" pitchFamily="2" charset="2"/>
              <a:buChar char="Ø"/>
            </a:pPr>
            <a:r>
              <a:rPr lang="en-GB" sz="2400" b="1" dirty="0">
                <a:latin typeface="Calibri" pitchFamily="34" charset="0"/>
              </a:rPr>
              <a:t>To help parents offer practical support to their daughters</a:t>
            </a:r>
          </a:p>
          <a:p>
            <a:pPr marL="539750" indent="-539750" algn="l" eaLnBrk="1" hangingPunct="1">
              <a:buFont typeface="Wingdings" pitchFamily="2" charset="2"/>
              <a:buChar char="Ø"/>
            </a:pPr>
            <a:r>
              <a:rPr lang="en-GB" sz="2400" b="1" dirty="0">
                <a:latin typeface="Calibri" pitchFamily="34" charset="0"/>
              </a:rPr>
              <a:t>To strengthen the home – school partnership</a:t>
            </a:r>
          </a:p>
          <a:p>
            <a:pPr algn="l" eaLnBrk="1" hangingPunct="1">
              <a:buFont typeface="Wingdings" pitchFamily="2" charset="2"/>
              <a:buNone/>
            </a:pPr>
            <a:endParaRPr lang="en-GB" b="1" dirty="0">
              <a:latin typeface="Calibri" pitchFamily="34" charset="0"/>
            </a:endParaRPr>
          </a:p>
          <a:p>
            <a:pPr algn="l" eaLnBrk="1" hangingPunct="1">
              <a:buFont typeface="Wingdings" pitchFamily="2" charset="2"/>
              <a:buNone/>
            </a:pPr>
            <a:endParaRPr lang="en-GB" b="1" dirty="0">
              <a:latin typeface="Calibri" pitchFamily="34" charset="0"/>
            </a:endParaRPr>
          </a:p>
          <a:p>
            <a:pPr algn="l" eaLnBrk="1" hangingPunct="1">
              <a:buFont typeface="Wingdings" pitchFamily="2" charset="2"/>
              <a:buChar char="Ø"/>
            </a:pPr>
            <a:endParaRPr lang="en-GB" b="1" dirty="0">
              <a:latin typeface="Calibri" pitchFamily="34" charset="0"/>
            </a:endParaRPr>
          </a:p>
          <a:p>
            <a:pPr algn="l" eaLnBrk="1" hangingPunct="1">
              <a:buFont typeface="Wingdings" pitchFamily="2" charset="2"/>
              <a:buChar char="Ø"/>
            </a:pPr>
            <a:endParaRPr lang="en-GB" dirty="0">
              <a:latin typeface="Calibri" pitchFamily="34" charset="0"/>
            </a:endParaRPr>
          </a:p>
          <a:p>
            <a:pPr algn="l" eaLnBrk="1" hangingPunct="1">
              <a:buFont typeface="Wingdings" pitchFamily="2" charset="2"/>
              <a:buChar char="Ø"/>
            </a:pPr>
            <a:endParaRPr lang="en-GB" dirty="0">
              <a:latin typeface="Calibri" pitchFamily="34" charset="0"/>
            </a:endParaRPr>
          </a:p>
          <a:p>
            <a:pPr algn="l" eaLnBrk="1" hangingPunct="1">
              <a:buFont typeface="Wingdings" pitchFamily="2" charset="2"/>
              <a:buChar char="Ø"/>
            </a:pPr>
            <a:endParaRPr lang="en-GB" dirty="0">
              <a:latin typeface="Calibri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11" name="Rectangle 10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2802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2CCDE54-5F81-44A1-940E-A3CF10F66C1B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18433" name="Slide Number Placeholder 5"/>
          <p:cNvSpPr txBox="1">
            <a:spLocks noGrp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C441B50-58A5-4574-8B88-886EEB72ED44}" type="slidenum">
              <a:rPr lang="en-GB" sz="1400"/>
              <a:pPr algn="r"/>
              <a:t>4</a:t>
            </a:fld>
            <a:endParaRPr lang="en-GB" sz="1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1" y="195263"/>
            <a:ext cx="7777163" cy="1296591"/>
          </a:xfrm>
        </p:spPr>
        <p:txBody>
          <a:bodyPr/>
          <a:lstStyle/>
          <a:p>
            <a:pPr eaLnBrk="1" hangingPunct="1"/>
            <a:r>
              <a:rPr lang="en-GB" sz="3600" b="1" dirty="0">
                <a:solidFill>
                  <a:srgbClr val="0000FF"/>
                </a:solidFill>
                <a:latin typeface="Calibri" pitchFamily="34" charset="0"/>
              </a:rPr>
              <a:t>COVID-19 Mitigations for Summer 2023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491853"/>
            <a:ext cx="8642350" cy="2700338"/>
          </a:xfrm>
        </p:spPr>
        <p:txBody>
          <a:bodyPr/>
          <a:lstStyle/>
          <a:p>
            <a:pPr marL="342900" indent="-342900" algn="l" eaLnBrk="1" hangingPunct="1">
              <a:buFont typeface="Wingdings" panose="05000000000000000000" pitchFamily="2" charset="2"/>
              <a:buChar char="Ø"/>
            </a:pPr>
            <a:r>
              <a:rPr lang="en-GB" sz="2400" b="1" dirty="0">
                <a:latin typeface="Calibri" pitchFamily="34" charset="0"/>
              </a:rPr>
              <a:t>Advanced Information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</a:pPr>
            <a:endParaRPr lang="en-GB" sz="2400" b="1" dirty="0">
              <a:latin typeface="Calibri" pitchFamily="34" charset="0"/>
            </a:endParaRPr>
          </a:p>
          <a:p>
            <a:pPr marL="342900" indent="-342900" algn="l" eaLnBrk="1" hangingPunct="1">
              <a:buFont typeface="Wingdings" panose="05000000000000000000" pitchFamily="2" charset="2"/>
              <a:buChar char="Ø"/>
            </a:pPr>
            <a:r>
              <a:rPr lang="en-GB" sz="2400" b="1" dirty="0">
                <a:latin typeface="Calibri" pitchFamily="34" charset="0"/>
              </a:rPr>
              <a:t>Subject specific detail to follow from CCEA in Term 2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</a:pPr>
            <a:endParaRPr lang="en-GB" sz="2400" b="1" dirty="0">
              <a:latin typeface="Calibri" pitchFamily="34" charset="0"/>
            </a:endParaRPr>
          </a:p>
          <a:p>
            <a:pPr marL="342900" indent="-342900" algn="l" eaLnBrk="1" hangingPunct="1">
              <a:buFont typeface="Wingdings" panose="05000000000000000000" pitchFamily="2" charset="2"/>
              <a:buChar char="Ø"/>
            </a:pPr>
            <a:r>
              <a:rPr lang="en-GB" sz="2400" b="1" dirty="0">
                <a:latin typeface="Calibri" pitchFamily="34" charset="0"/>
              </a:rPr>
              <a:t>Full specifications to be delivered and assessed</a:t>
            </a:r>
          </a:p>
          <a:p>
            <a:pPr algn="l" eaLnBrk="1" hangingPunct="1"/>
            <a:endParaRPr lang="en-GB" dirty="0">
              <a:latin typeface="Calibri" pitchFamily="34" charset="0"/>
            </a:endParaRPr>
          </a:p>
          <a:p>
            <a:pPr algn="l" eaLnBrk="1" hangingPunct="1">
              <a:buFont typeface="Wingdings" pitchFamily="2" charset="2"/>
              <a:buChar char="Ø"/>
            </a:pPr>
            <a:endParaRPr lang="en-GB" dirty="0">
              <a:latin typeface="Calibri" pitchFamily="34" charset="0"/>
            </a:endParaRPr>
          </a:p>
          <a:p>
            <a:pPr algn="l" eaLnBrk="1" hangingPunct="1">
              <a:buFont typeface="Wingdings" pitchFamily="2" charset="2"/>
              <a:buChar char="Ø"/>
            </a:pPr>
            <a:endParaRPr lang="en-GB" dirty="0">
              <a:latin typeface="Calibri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10" name="Rectangle 9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56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 txBox="1">
            <a:spLocks noGrp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F081206-151C-4013-9ABC-0F74C8C5C89B}" type="slidenum">
              <a:rPr lang="en-GB" sz="1400"/>
              <a:pPr algn="r"/>
              <a:t>5</a:t>
            </a:fld>
            <a:endParaRPr lang="en-GB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1" y="195263"/>
            <a:ext cx="7777163" cy="1296591"/>
          </a:xfrm>
        </p:spPr>
        <p:txBody>
          <a:bodyPr/>
          <a:lstStyle/>
          <a:p>
            <a:pPr eaLnBrk="1" hangingPunct="1"/>
            <a:r>
              <a:rPr lang="en-GB" sz="3600" b="1" dirty="0">
                <a:solidFill>
                  <a:srgbClr val="0000FF"/>
                </a:solidFill>
                <a:latin typeface="Calibri" pitchFamily="34" charset="0"/>
              </a:rPr>
              <a:t>UCAS Predicted Grades</a:t>
            </a:r>
          </a:p>
        </p:txBody>
      </p:sp>
      <p:sp>
        <p:nvSpPr>
          <p:cNvPr id="1843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491853"/>
            <a:ext cx="8642350" cy="2700338"/>
          </a:xfrm>
        </p:spPr>
        <p:txBody>
          <a:bodyPr/>
          <a:lstStyle/>
          <a:p>
            <a:pPr marL="539750" indent="-539750" algn="l" eaLnBrk="1" hangingPunct="1">
              <a:buFont typeface="Wingdings" pitchFamily="2" charset="2"/>
              <a:buChar char="Ø"/>
            </a:pPr>
            <a:r>
              <a:rPr lang="en-GB" sz="2400" b="1" dirty="0">
                <a:latin typeface="Calibri" pitchFamily="34" charset="0"/>
              </a:rPr>
              <a:t>The School’s default position is to use the AS grade as a predictor</a:t>
            </a:r>
          </a:p>
          <a:p>
            <a:pPr marL="539750" indent="-539750" algn="l" eaLnBrk="1" hangingPunct="1">
              <a:buFont typeface="Wingdings" pitchFamily="2" charset="2"/>
              <a:buChar char="Ø"/>
            </a:pPr>
            <a:r>
              <a:rPr lang="en-GB" sz="2400" b="1" dirty="0">
                <a:latin typeface="Calibri" pitchFamily="34" charset="0"/>
              </a:rPr>
              <a:t>Predictions are based on performance at AS level, final A2 outcomes may differ</a:t>
            </a:r>
          </a:p>
          <a:p>
            <a:pPr marL="539750" indent="-539750" algn="l" eaLnBrk="1" hangingPunct="1">
              <a:buFont typeface="Wingdings" pitchFamily="2" charset="2"/>
              <a:buChar char="Ø"/>
            </a:pPr>
            <a:r>
              <a:rPr lang="en-GB" sz="2400" b="1" dirty="0">
                <a:latin typeface="Calibri" pitchFamily="34" charset="0"/>
              </a:rPr>
              <a:t>Please ensure that your daughter has at least one ‘back-up’ course on her UCAS application </a:t>
            </a:r>
          </a:p>
          <a:p>
            <a:pPr algn="l" eaLnBrk="1" hangingPunct="1">
              <a:buFont typeface="Wingdings" pitchFamily="2" charset="2"/>
              <a:buNone/>
            </a:pPr>
            <a:endParaRPr lang="en-GB" b="1" dirty="0">
              <a:latin typeface="Calibri" pitchFamily="34" charset="0"/>
            </a:endParaRPr>
          </a:p>
          <a:p>
            <a:pPr algn="l" eaLnBrk="1" hangingPunct="1">
              <a:buFont typeface="Wingdings" pitchFamily="2" charset="2"/>
              <a:buNone/>
            </a:pPr>
            <a:endParaRPr lang="en-GB" b="1" dirty="0">
              <a:latin typeface="Calibri" pitchFamily="34" charset="0"/>
            </a:endParaRPr>
          </a:p>
          <a:p>
            <a:pPr algn="l" eaLnBrk="1" hangingPunct="1">
              <a:buFont typeface="Wingdings" pitchFamily="2" charset="2"/>
              <a:buChar char="Ø"/>
            </a:pPr>
            <a:endParaRPr lang="en-GB" b="1" dirty="0">
              <a:latin typeface="Calibri" pitchFamily="34" charset="0"/>
            </a:endParaRPr>
          </a:p>
          <a:p>
            <a:pPr algn="l" eaLnBrk="1" hangingPunct="1">
              <a:buFont typeface="Wingdings" pitchFamily="2" charset="2"/>
              <a:buChar char="Ø"/>
            </a:pPr>
            <a:endParaRPr lang="en-GB" dirty="0">
              <a:latin typeface="Calibri" pitchFamily="34" charset="0"/>
            </a:endParaRPr>
          </a:p>
          <a:p>
            <a:pPr algn="l" eaLnBrk="1" hangingPunct="1">
              <a:buFont typeface="Wingdings" pitchFamily="2" charset="2"/>
              <a:buChar char="Ø"/>
            </a:pPr>
            <a:endParaRPr lang="en-GB" dirty="0">
              <a:latin typeface="Calibri" pitchFamily="34" charset="0"/>
            </a:endParaRPr>
          </a:p>
          <a:p>
            <a:pPr algn="l" eaLnBrk="1" hangingPunct="1">
              <a:buFont typeface="Wingdings" pitchFamily="2" charset="2"/>
              <a:buChar char="Ø"/>
            </a:pPr>
            <a:endParaRPr lang="en-GB" dirty="0">
              <a:latin typeface="Calibri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11" name="Rectangle 10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362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36513D-7BB4-4BAC-9637-7FC4F215B3D4}" type="slidenum">
              <a:rPr lang="en-GB" smtClean="0">
                <a:latin typeface="Arial" charset="0"/>
              </a:rPr>
              <a:pPr/>
              <a:t>6</a:t>
            </a:fld>
            <a:endParaRPr lang="en-GB">
              <a:latin typeface="Arial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0082"/>
            <a:ext cx="8229600" cy="1017992"/>
          </a:xfrm>
        </p:spPr>
        <p:txBody>
          <a:bodyPr/>
          <a:lstStyle/>
          <a:p>
            <a:pPr eaLnBrk="1" hangingPunct="1"/>
            <a:r>
              <a:rPr lang="en-GB" b="1" dirty="0">
                <a:solidFill>
                  <a:srgbClr val="0000FF"/>
                </a:solidFill>
                <a:latin typeface="Calibri" pitchFamily="34" charset="0"/>
              </a:rPr>
              <a:t>Head of Careers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573" y="1419623"/>
            <a:ext cx="8229600" cy="2022873"/>
          </a:xfrm>
        </p:spPr>
        <p:txBody>
          <a:bodyPr/>
          <a:lstStyle/>
          <a:p>
            <a:pPr eaLnBrk="1" hangingPunct="1">
              <a:buNone/>
            </a:pPr>
            <a:endParaRPr lang="en-GB" sz="2800" b="1" dirty="0">
              <a:latin typeface="Calibri" pitchFamily="34" charset="0"/>
            </a:endParaRPr>
          </a:p>
          <a:p>
            <a:pPr algn="ctr" eaLnBrk="1" hangingPunct="1">
              <a:buNone/>
            </a:pPr>
            <a:r>
              <a:rPr lang="en-GB" sz="6000" b="1" dirty="0">
                <a:latin typeface="Calibri" pitchFamily="34" charset="0"/>
              </a:rPr>
              <a:t>Miss Griffith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075" y="4266474"/>
            <a:ext cx="9156001" cy="877026"/>
            <a:chOff x="3074" y="4266474"/>
            <a:chExt cx="9156001" cy="877026"/>
          </a:xfrm>
        </p:grpSpPr>
        <p:sp>
          <p:nvSpPr>
            <p:cNvPr id="9" name="Rectangle 8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656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6"/>
          <p:cNvSpPr txBox="1">
            <a:spLocks noGrp="1" noChangeArrowheads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CA7BD30-81B9-40E0-A6CC-753C19F4E792}" type="slidenum">
              <a:rPr lang="en-GB" sz="1400"/>
              <a:pPr algn="r"/>
              <a:t>7</a:t>
            </a:fld>
            <a:endParaRPr lang="en-GB" sz="1400"/>
          </a:p>
        </p:txBody>
      </p:sp>
      <p:sp>
        <p:nvSpPr>
          <p:cNvPr id="178179" name="Slide Number Placeholder 5"/>
          <p:cNvSpPr txBox="1">
            <a:spLocks noGrp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8DB9D77-6497-4DF0-B2D6-12B2FAE8314B}" type="slidenum">
              <a:rPr lang="en-GB" sz="1400"/>
              <a:pPr algn="r"/>
              <a:t>7</a:t>
            </a:fld>
            <a:endParaRPr lang="en-GB" sz="1400"/>
          </a:p>
        </p:txBody>
      </p:sp>
      <p:sp>
        <p:nvSpPr>
          <p:cNvPr id="17818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1" y="195263"/>
            <a:ext cx="7777163" cy="1296591"/>
          </a:xfrm>
        </p:spPr>
        <p:txBody>
          <a:bodyPr anchor="t"/>
          <a:lstStyle/>
          <a:p>
            <a:pPr eaLnBrk="1" hangingPunct="1"/>
            <a:r>
              <a:rPr lang="en-GB" b="1" dirty="0">
                <a:solidFill>
                  <a:srgbClr val="0000FF"/>
                </a:solidFill>
                <a:latin typeface="Calibri" pitchFamily="34" charset="0"/>
              </a:rPr>
              <a:t>Resources</a:t>
            </a:r>
            <a:endParaRPr lang="en-US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7818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550862" y="987573"/>
            <a:ext cx="8135938" cy="3060919"/>
          </a:xfrm>
        </p:spPr>
        <p:txBody>
          <a:bodyPr/>
          <a:lstStyle/>
          <a:p>
            <a:pPr marL="449263" indent="-449263" eaLnBrk="1" hangingPunct="1">
              <a:lnSpc>
                <a:spcPct val="130000"/>
              </a:lnSpc>
            </a:pPr>
            <a:r>
              <a:rPr lang="en-GB" sz="2000" dirty="0">
                <a:latin typeface="Calibri" pitchFamily="34" charset="0"/>
              </a:rPr>
              <a:t> </a:t>
            </a:r>
            <a:r>
              <a:rPr lang="en-GB" sz="2400" b="1" dirty="0">
                <a:latin typeface="Calibri" pitchFamily="34" charset="0"/>
              </a:rPr>
              <a:t>Website	</a:t>
            </a:r>
            <a:r>
              <a:rPr lang="en-GB" sz="2400" b="1" dirty="0">
                <a:latin typeface="Calibri" pitchFamily="34" charset="0"/>
                <a:hlinkClick r:id="rId3"/>
              </a:rPr>
              <a:t>www.ucas.com</a:t>
            </a:r>
            <a:r>
              <a:rPr lang="en-GB" sz="2400" b="1" dirty="0">
                <a:latin typeface="Calibri" pitchFamily="34" charset="0"/>
              </a:rPr>
              <a:t>  has useful information for parents as well as pupils</a:t>
            </a:r>
          </a:p>
          <a:p>
            <a:pPr marL="449263" indent="-449263" eaLnBrk="1" hangingPunct="1">
              <a:lnSpc>
                <a:spcPct val="130000"/>
              </a:lnSpc>
            </a:pPr>
            <a:r>
              <a:rPr lang="en-GB" sz="2400" b="1" dirty="0">
                <a:latin typeface="Calibri" pitchFamily="34" charset="0"/>
              </a:rPr>
              <a:t>All girls have been emailed/issued with</a:t>
            </a:r>
          </a:p>
          <a:p>
            <a:pPr lvl="1" indent="-342900" eaLnBrk="1" hangingPunct="1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GB" sz="2000" b="1" dirty="0">
                <a:latin typeface="Calibri" pitchFamily="34" charset="0"/>
              </a:rPr>
              <a:t>An annotated sample UCAS form </a:t>
            </a:r>
          </a:p>
          <a:p>
            <a:pPr lvl="1" indent="-342900" eaLnBrk="1" hangingPunct="1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GB" sz="2000" b="1" dirty="0">
                <a:latin typeface="Calibri" pitchFamily="34" charset="0"/>
              </a:rPr>
              <a:t>Guidelines on how to complete the  UCAS form</a:t>
            </a:r>
          </a:p>
          <a:p>
            <a:pPr lvl="1" indent="-342900" eaLnBrk="1" hangingPunct="1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GB" sz="2000" b="1" dirty="0">
                <a:latin typeface="Calibri" pitchFamily="34" charset="0"/>
              </a:rPr>
              <a:t>Guidelines on writing an effective personal statement including a presentation from Stirling University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10" name="Rectangle 9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9425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6"/>
          <p:cNvSpPr txBox="1">
            <a:spLocks noGrp="1" noChangeArrowheads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CA7BD30-81B9-40E0-A6CC-753C19F4E792}" type="slidenum">
              <a:rPr lang="en-GB" sz="1400"/>
              <a:pPr algn="r"/>
              <a:t>8</a:t>
            </a:fld>
            <a:endParaRPr lang="en-GB" sz="1400"/>
          </a:p>
        </p:txBody>
      </p:sp>
      <p:sp>
        <p:nvSpPr>
          <p:cNvPr id="178179" name="Slide Number Placeholder 5"/>
          <p:cNvSpPr txBox="1">
            <a:spLocks noGrp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8DB9D77-6497-4DF0-B2D6-12B2FAE8314B}" type="slidenum">
              <a:rPr lang="en-GB" sz="1400"/>
              <a:pPr algn="r"/>
              <a:t>8</a:t>
            </a:fld>
            <a:endParaRPr lang="en-GB" sz="1400"/>
          </a:p>
        </p:txBody>
      </p:sp>
      <p:sp>
        <p:nvSpPr>
          <p:cNvPr id="17818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1" y="195263"/>
            <a:ext cx="7777163" cy="1296591"/>
          </a:xfrm>
        </p:spPr>
        <p:txBody>
          <a:bodyPr/>
          <a:lstStyle/>
          <a:p>
            <a:pPr eaLnBrk="1" hangingPunct="1"/>
            <a:r>
              <a:rPr lang="en-GB" sz="3600" b="1" dirty="0">
                <a:solidFill>
                  <a:srgbClr val="0000FF"/>
                </a:solidFill>
                <a:latin typeface="Calibri" pitchFamily="34" charset="0"/>
              </a:rPr>
              <a:t>Applying to HEIs through UCAS</a:t>
            </a:r>
            <a:endParaRPr lang="en-US" sz="36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7818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1275606"/>
            <a:ext cx="8135938" cy="2700338"/>
          </a:xfrm>
        </p:spPr>
        <p:txBody>
          <a:bodyPr/>
          <a:lstStyle/>
          <a:p>
            <a:pPr lvl="1" eaLnBrk="1" hangingPunct="1">
              <a:buFontTx/>
              <a:buChar char="•"/>
            </a:pPr>
            <a:r>
              <a:rPr lang="en-GB" sz="3200" b="1" dirty="0">
                <a:latin typeface="Calibri" pitchFamily="34" charset="0"/>
              </a:rPr>
              <a:t>Online:  </a:t>
            </a:r>
            <a:r>
              <a:rPr lang="en-GB" sz="3200" b="1" dirty="0">
                <a:latin typeface="Calibri" pitchFamily="34" charset="0"/>
                <a:hlinkClick r:id="rId3"/>
              </a:rPr>
              <a:t>www.ucas.com</a:t>
            </a:r>
            <a:endParaRPr lang="en-GB" sz="3200" b="1" dirty="0">
              <a:latin typeface="Calibri" pitchFamily="34" charset="0"/>
            </a:endParaRPr>
          </a:p>
          <a:p>
            <a:pPr lvl="1" eaLnBrk="1" hangingPunct="1">
              <a:buFontTx/>
              <a:buChar char="•"/>
            </a:pPr>
            <a:r>
              <a:rPr lang="en-GB" b="1" dirty="0">
                <a:latin typeface="Calibri" pitchFamily="34" charset="0"/>
              </a:rPr>
              <a:t>Additional tests (BMAT, UKCAT, LNAT, HAT, ELAT, HPAT-Ireland etc)</a:t>
            </a:r>
          </a:p>
          <a:p>
            <a:pPr lvl="1" eaLnBrk="1" hangingPunct="1">
              <a:buFontTx/>
              <a:buChar char="•"/>
            </a:pPr>
            <a:r>
              <a:rPr lang="en-GB" b="1" dirty="0">
                <a:latin typeface="Calibri" pitchFamily="34" charset="0"/>
              </a:rPr>
              <a:t>Oxbridge</a:t>
            </a:r>
          </a:p>
          <a:p>
            <a:pPr lvl="1" eaLnBrk="1" hangingPunct="1">
              <a:buFontTx/>
              <a:buChar char="•"/>
            </a:pPr>
            <a:r>
              <a:rPr lang="en-GB" b="1" dirty="0">
                <a:latin typeface="Calibri" pitchFamily="34" charset="0"/>
              </a:rPr>
              <a:t>Medicine, Dentistry &amp; Veterinary Medicine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10" name="Rectangle 9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9425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6"/>
          <p:cNvSpPr txBox="1">
            <a:spLocks noGrp="1" noChangeArrowheads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CA7BD30-81B9-40E0-A6CC-753C19F4E792}" type="slidenum">
              <a:rPr lang="en-GB" sz="1400"/>
              <a:pPr algn="r"/>
              <a:t>9</a:t>
            </a:fld>
            <a:endParaRPr lang="en-GB" sz="1400"/>
          </a:p>
        </p:txBody>
      </p:sp>
      <p:sp>
        <p:nvSpPr>
          <p:cNvPr id="178179" name="Slide Number Placeholder 5"/>
          <p:cNvSpPr txBox="1">
            <a:spLocks noGrp="1"/>
          </p:cNvSpPr>
          <p:nvPr/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8DB9D77-6497-4DF0-B2D6-12B2FAE8314B}" type="slidenum">
              <a:rPr lang="en-GB" sz="1400"/>
              <a:pPr algn="r"/>
              <a:t>9</a:t>
            </a:fld>
            <a:endParaRPr lang="en-GB" sz="1400"/>
          </a:p>
        </p:txBody>
      </p:sp>
      <p:sp>
        <p:nvSpPr>
          <p:cNvPr id="1781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9"/>
            <a:ext cx="8229600" cy="540541"/>
          </a:xfrm>
        </p:spPr>
        <p:txBody>
          <a:bodyPr anchor="t"/>
          <a:lstStyle/>
          <a:p>
            <a:pPr eaLnBrk="1" hangingPunct="1"/>
            <a:r>
              <a:rPr lang="en-GB" sz="3600" b="1" dirty="0">
                <a:solidFill>
                  <a:srgbClr val="0000FF"/>
                </a:solidFill>
                <a:latin typeface="Calibri" pitchFamily="34" charset="0"/>
              </a:rPr>
              <a:t>The UCAS Application Form</a:t>
            </a:r>
            <a:endParaRPr lang="en-GB" sz="3600" b="1" dirty="0">
              <a:latin typeface="Calibri" pitchFamily="34" charset="0"/>
            </a:endParaRPr>
          </a:p>
        </p:txBody>
      </p:sp>
      <p:sp>
        <p:nvSpPr>
          <p:cNvPr id="17818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769189"/>
            <a:ext cx="7139136" cy="316709"/>
          </a:xfrm>
        </p:spPr>
        <p:txBody>
          <a:bodyPr/>
          <a:lstStyle/>
          <a:p>
            <a:pPr marL="0" indent="0" algn="ctr" eaLnBrk="1" hangingPunct="1">
              <a:buFontTx/>
              <a:buNone/>
              <a:tabLst>
                <a:tab pos="2338388" algn="l"/>
              </a:tabLst>
            </a:pPr>
            <a:r>
              <a:rPr lang="en-GB" sz="1600" dirty="0">
                <a:latin typeface="Calibri" pitchFamily="34" charset="0"/>
              </a:rPr>
              <a:t>The following sections, 1-11 are the students responsibility</a:t>
            </a:r>
            <a:endParaRPr lang="en-GB" sz="16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63DC21-7087-4792-81D0-BBE4949F2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108568"/>
            <a:ext cx="4040188" cy="226878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sz="2000" b="1" dirty="0">
                <a:latin typeface="Calibri" pitchFamily="34" charset="0"/>
              </a:rPr>
              <a:t>Personal details</a:t>
            </a:r>
            <a:endParaRPr lang="en-GB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GB" sz="2000" b="1" dirty="0">
                <a:latin typeface="Calibri" pitchFamily="34" charset="0"/>
              </a:rPr>
              <a:t>Contact and Residency</a:t>
            </a:r>
            <a:endParaRPr lang="en-GB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GB" sz="2000" b="1" dirty="0">
                <a:latin typeface="Calibri" pitchFamily="34" charset="0"/>
              </a:rPr>
              <a:t>Education</a:t>
            </a:r>
            <a:endParaRPr lang="en-GB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GB" sz="2000" b="1" dirty="0">
                <a:latin typeface="Calibri" pitchFamily="34" charset="0"/>
              </a:rPr>
              <a:t>Employment</a:t>
            </a:r>
            <a:endParaRPr lang="en-GB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GB" sz="2000" b="1" dirty="0">
                <a:latin typeface="Calibri" pitchFamily="34" charset="0"/>
              </a:rPr>
              <a:t>Nationality Details</a:t>
            </a:r>
            <a:endParaRPr lang="en-GB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GB" sz="2000" b="1" dirty="0">
                <a:latin typeface="Calibri" pitchFamily="34" charset="0"/>
              </a:rPr>
              <a:t>Supporting Information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047EF0-EA3B-4D2E-9B03-D529FC2459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1216405"/>
            <a:ext cx="4041775" cy="229144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sz="2000" b="1" dirty="0">
                <a:latin typeface="Calibri" pitchFamily="34" charset="0"/>
              </a:rPr>
              <a:t>English Language Skills</a:t>
            </a:r>
          </a:p>
          <a:p>
            <a:pPr marL="0" indent="0" eaLnBrk="1" hangingPunct="1">
              <a:buNone/>
            </a:pPr>
            <a:r>
              <a:rPr lang="en-GB" sz="2000" b="1" dirty="0">
                <a:latin typeface="Calibri" pitchFamily="34" charset="0"/>
              </a:rPr>
              <a:t>Finance and Funding</a:t>
            </a:r>
          </a:p>
          <a:p>
            <a:pPr marL="0" indent="0" eaLnBrk="1" hangingPunct="1">
              <a:buNone/>
            </a:pPr>
            <a:r>
              <a:rPr lang="en-GB" sz="2000" b="1" dirty="0">
                <a:latin typeface="Calibri" pitchFamily="34" charset="0"/>
              </a:rPr>
              <a:t>Diversity and Inclusion</a:t>
            </a:r>
          </a:p>
          <a:p>
            <a:pPr marL="0" indent="0" eaLnBrk="1" hangingPunct="1">
              <a:buNone/>
            </a:pPr>
            <a:r>
              <a:rPr lang="en-GB" sz="2000" b="1" dirty="0">
                <a:latin typeface="Calibri" pitchFamily="34" charset="0"/>
              </a:rPr>
              <a:t>Choices (Maximum of 5)</a:t>
            </a:r>
            <a:endParaRPr lang="en-GB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GB" sz="2000" b="1" dirty="0">
                <a:latin typeface="Calibri" pitchFamily="34" charset="0"/>
              </a:rPr>
              <a:t>Personal Statement</a:t>
            </a:r>
            <a:endParaRPr lang="en-GB" sz="2000" dirty="0">
              <a:latin typeface="Calibri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457199" y="3377348"/>
            <a:ext cx="7586407" cy="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GB" sz="2000" b="1" dirty="0">
                <a:solidFill>
                  <a:srgbClr val="9F1411"/>
                </a:solidFill>
                <a:latin typeface="Calibri" pitchFamily="34" charset="0"/>
              </a:rPr>
              <a:t>Cost </a:t>
            </a:r>
            <a:r>
              <a:rPr lang="en-GB" sz="2000" dirty="0">
                <a:solidFill>
                  <a:srgbClr val="9F1411"/>
                </a:solidFill>
                <a:latin typeface="Calibri" pitchFamily="34" charset="0"/>
              </a:rPr>
              <a:t>(</a:t>
            </a:r>
            <a:r>
              <a:rPr lang="en-GB" sz="2000" dirty="0">
                <a:solidFill>
                  <a:srgbClr val="0000FF"/>
                </a:solidFill>
                <a:latin typeface="Calibri" pitchFamily="34" charset="0"/>
              </a:rPr>
              <a:t>see </a:t>
            </a:r>
            <a:r>
              <a:rPr lang="en-GB" sz="2000" dirty="0">
                <a:solidFill>
                  <a:srgbClr val="0000FF"/>
                </a:solidFill>
                <a:latin typeface="Calibri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www.studentfinanceni.co.uk</a:t>
            </a:r>
            <a:r>
              <a:rPr lang="en-GB" sz="2000" dirty="0">
                <a:solidFill>
                  <a:srgbClr val="0000FF"/>
                </a:solidFill>
                <a:latin typeface="Calibri" pitchFamily="34" charset="0"/>
              </a:rPr>
              <a:t>.)</a:t>
            </a:r>
          </a:p>
          <a:p>
            <a:pPr eaLnBrk="1" hangingPunct="1">
              <a:buNone/>
            </a:pPr>
            <a:r>
              <a:rPr lang="en-GB" sz="2000" b="1" dirty="0">
                <a:solidFill>
                  <a:srgbClr val="9F1411"/>
                </a:solidFill>
              </a:rPr>
              <a:t>The final section, the reference, will be provided by the school</a:t>
            </a:r>
          </a:p>
          <a:p>
            <a:pPr eaLnBrk="1" hangingPunct="1">
              <a:buFontTx/>
              <a:buNone/>
            </a:pPr>
            <a:endParaRPr lang="en-GB" sz="20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3074" y="4266474"/>
            <a:ext cx="9156001" cy="877026"/>
            <a:chOff x="3074" y="4266474"/>
            <a:chExt cx="9156001" cy="877026"/>
          </a:xfrm>
        </p:grpSpPr>
        <p:sp>
          <p:nvSpPr>
            <p:cNvPr id="11" name="Rectangle 10"/>
            <p:cNvSpPr/>
            <p:nvPr/>
          </p:nvSpPr>
          <p:spPr>
            <a:xfrm>
              <a:off x="7343" y="4476737"/>
              <a:ext cx="9144000" cy="54006"/>
            </a:xfrm>
            <a:prstGeom prst="rect">
              <a:avLst/>
            </a:prstGeom>
            <a:solidFill>
              <a:srgbClr val="9F14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075" y="4661250"/>
              <a:ext cx="9144000" cy="54006"/>
            </a:xfrm>
            <a:prstGeom prst="rect">
              <a:avLst/>
            </a:prstGeom>
            <a:solidFill>
              <a:srgbClr val="145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" y="4266474"/>
              <a:ext cx="710999" cy="877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94259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2035</TotalTime>
  <Words>1181</Words>
  <Application>Microsoft Office PowerPoint</Application>
  <PresentationFormat>On-screen Show (16:9)</PresentationFormat>
  <Paragraphs>220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Default Design</vt:lpstr>
      <vt:lpstr>Strathearn School Belfast </vt:lpstr>
      <vt:lpstr>PROGRAMME FOR THE EVENING</vt:lpstr>
      <vt:lpstr>AIMS OF UCAS INFORMATION EVENING</vt:lpstr>
      <vt:lpstr>COVID-19 Mitigations for Summer 2023</vt:lpstr>
      <vt:lpstr>UCAS Predicted Grades</vt:lpstr>
      <vt:lpstr>Head of Careers</vt:lpstr>
      <vt:lpstr>Resources</vt:lpstr>
      <vt:lpstr>Applying to HEIs through UCAS</vt:lpstr>
      <vt:lpstr>The UCAS Application Form</vt:lpstr>
      <vt:lpstr>What is the personal statement?</vt:lpstr>
      <vt:lpstr>Content of References</vt:lpstr>
      <vt:lpstr>U6 Pupils’ Responsibilities</vt:lpstr>
      <vt:lpstr>Parental Input</vt:lpstr>
      <vt:lpstr>School Input</vt:lpstr>
      <vt:lpstr>School Input</vt:lpstr>
      <vt:lpstr>After application is submitted to UCAS</vt:lpstr>
      <vt:lpstr>After application is submitted to UCAS</vt:lpstr>
      <vt:lpstr>Other Options</vt:lpstr>
      <vt:lpstr>Conservatoires and Art Colleges</vt:lpstr>
      <vt:lpstr>CAO (Central Applications Office) Eire Universities</vt:lpstr>
      <vt:lpstr>Key dates for Strathearn U6 pupils</vt:lpstr>
      <vt:lpstr>Concluding Remarks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OF L6 INFORMATION EVENING</dc:title>
  <dc:creator>helene graham</dc:creator>
  <cp:lastModifiedBy>A Anderson</cp:lastModifiedBy>
  <cp:revision>161</cp:revision>
  <cp:lastPrinted>2022-09-05T20:16:30Z</cp:lastPrinted>
  <dcterms:created xsi:type="dcterms:W3CDTF">2007-09-16T14:35:02Z</dcterms:created>
  <dcterms:modified xsi:type="dcterms:W3CDTF">2022-09-06T17:57:56Z</dcterms:modified>
</cp:coreProperties>
</file>