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7" r:id="rId3"/>
    <p:sldId id="260" r:id="rId4"/>
    <p:sldId id="261" r:id="rId5"/>
    <p:sldId id="279" r:id="rId6"/>
    <p:sldId id="262" r:id="rId7"/>
    <p:sldId id="263" r:id="rId8"/>
    <p:sldId id="264" r:id="rId9"/>
    <p:sldId id="280"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8"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08252C-49FF-4F2F-87A5-240D4C4C03FA}" v="36" dt="2023-04-19T07:36:40.040"/>
    <p1510:client id="{3673D78C-5A12-44E5-A4CA-85777595E8FF}" v="75" dt="2023-04-18T09:59:35.1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1A721-3AF6-9571-98AF-B6CCA014B7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D88175-1142-60A7-E198-39506B8EA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CC691FB-51FA-7F58-7136-04ED1EC9E2F3}"/>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5" name="Footer Placeholder 4">
            <a:extLst>
              <a:ext uri="{FF2B5EF4-FFF2-40B4-BE49-F238E27FC236}">
                <a16:creationId xmlns:a16="http://schemas.microsoft.com/office/drawing/2014/main" id="{82962793-9DAE-125B-6949-5188E88631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A0A648-53DB-7930-7394-E8BAB64AFFB1}"/>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34877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97C5-CC43-9AA9-8F0A-F7CB3EDAE41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3BEB31-443C-8018-D807-1312EF2B5B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F12922-45EF-7FCC-ACFC-F980F27E40C1}"/>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5" name="Footer Placeholder 4">
            <a:extLst>
              <a:ext uri="{FF2B5EF4-FFF2-40B4-BE49-F238E27FC236}">
                <a16:creationId xmlns:a16="http://schemas.microsoft.com/office/drawing/2014/main" id="{200C2CB5-15BB-4680-A34B-A1665F5289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D39387-DA24-791A-AC28-DA5E3A072E5E}"/>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140975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5B5245-8F07-45BB-47FF-C5D50DC21B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D8E554-31DF-0EAB-E9C2-99928FFEAD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E595D9-8B53-85CE-1AB0-9037FA4CE48F}"/>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5" name="Footer Placeholder 4">
            <a:extLst>
              <a:ext uri="{FF2B5EF4-FFF2-40B4-BE49-F238E27FC236}">
                <a16:creationId xmlns:a16="http://schemas.microsoft.com/office/drawing/2014/main" id="{7F7F5113-40FC-078C-97E4-A5F40920AA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F9DF78-CF86-44A3-EE47-F247746BBC50}"/>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236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57EB6-FC0B-AB1B-3BFC-3581E945BAB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90C083-4560-56F6-E783-EDC1BEAB9C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C58BD4-A0B0-F26F-0B86-8AAB0852E4A7}"/>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5" name="Footer Placeholder 4">
            <a:extLst>
              <a:ext uri="{FF2B5EF4-FFF2-40B4-BE49-F238E27FC236}">
                <a16:creationId xmlns:a16="http://schemas.microsoft.com/office/drawing/2014/main" id="{1F099F55-36EA-EB0F-E1E0-A84C7E530A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13C486-DC73-4DD7-172D-EBE45EE40815}"/>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264070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ECC47-5407-882C-5C38-D6D91441BB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6CE7998-D618-8B73-C43B-B6D930976A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2FE8F9-12D5-1F7C-B9E9-0717944A107B}"/>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5" name="Footer Placeholder 4">
            <a:extLst>
              <a:ext uri="{FF2B5EF4-FFF2-40B4-BE49-F238E27FC236}">
                <a16:creationId xmlns:a16="http://schemas.microsoft.com/office/drawing/2014/main" id="{E51F4292-DF2D-F5A5-37F5-A2AA01ECC9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831F92-3190-13C7-7CFF-15A9C10405AE}"/>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1314560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D29FF-E37C-BBB8-823B-3A36866518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7EA649-2A39-1FF9-516A-1B9CE04B79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11BA3C-ECA9-8F38-68DC-60B159DDCF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01443C-D606-7A32-C264-8774438E5BE7}"/>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6" name="Footer Placeholder 5">
            <a:extLst>
              <a:ext uri="{FF2B5EF4-FFF2-40B4-BE49-F238E27FC236}">
                <a16:creationId xmlns:a16="http://schemas.microsoft.com/office/drawing/2014/main" id="{C2740130-4382-8161-2614-B6CB71EFF6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13AF9A-BFCD-7097-80B8-1994C3100418}"/>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204359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E7BA-D4D0-DEC3-0AAC-78656D0CA25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5C921F-9946-6978-2053-771257A667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D75D7D-11FD-BE60-1D73-AD17A88F97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6D9DEE-23C3-41DB-55BF-91544D7FC8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7859A1-1E55-3E08-6766-2E436A4F97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B9E2C10-710E-1B41-D549-BDD4DB880697}"/>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8" name="Footer Placeholder 7">
            <a:extLst>
              <a:ext uri="{FF2B5EF4-FFF2-40B4-BE49-F238E27FC236}">
                <a16:creationId xmlns:a16="http://schemas.microsoft.com/office/drawing/2014/main" id="{1F0D0323-473C-9705-449C-0D73DC100E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392DDE0-8D9F-08D3-AC22-ABC6E6C45706}"/>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179882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E7C50-AB0C-6EDD-C177-42855E7CAC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1D5661-957D-A182-C149-0DBFE060EDAD}"/>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4" name="Footer Placeholder 3">
            <a:extLst>
              <a:ext uri="{FF2B5EF4-FFF2-40B4-BE49-F238E27FC236}">
                <a16:creationId xmlns:a16="http://schemas.microsoft.com/office/drawing/2014/main" id="{80186493-5FF4-F78A-F7F6-658D084B06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9950EE1-829F-5336-E9C7-BB4FEFBFA3E1}"/>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225589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C4D1AA-2BE6-7480-0ABD-BD65B30C9FF6}"/>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3" name="Footer Placeholder 2">
            <a:extLst>
              <a:ext uri="{FF2B5EF4-FFF2-40B4-BE49-F238E27FC236}">
                <a16:creationId xmlns:a16="http://schemas.microsoft.com/office/drawing/2014/main" id="{DE65D136-0AFA-BA38-0699-C1BE2AB4726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3ED2B7-BF78-5FD5-05EA-9EBCE72B468B}"/>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4171424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A8B94-B888-D576-76D0-76E5502A82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FB9D5F-8C1E-2401-5F4B-5AF414A558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38A305-1A3A-8794-786E-661E7E72E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1719D6-8500-7CE4-F0F2-087F66E03262}"/>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6" name="Footer Placeholder 5">
            <a:extLst>
              <a:ext uri="{FF2B5EF4-FFF2-40B4-BE49-F238E27FC236}">
                <a16:creationId xmlns:a16="http://schemas.microsoft.com/office/drawing/2014/main" id="{DAEC9A33-777D-5522-23C8-D933EFDE37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2374B8-9FBC-FAC2-E0A5-C32CA5A814C9}"/>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349996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BD655-345E-4096-0A83-6CB5E2549D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05BCDA-9970-6B81-501C-4B770020DB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300763D-56BF-4D3A-8072-C5DADE436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D83813-9118-A82C-50C4-6F79DF98E868}"/>
              </a:ext>
            </a:extLst>
          </p:cNvPr>
          <p:cNvSpPr>
            <a:spLocks noGrp="1"/>
          </p:cNvSpPr>
          <p:nvPr>
            <p:ph type="dt" sz="half" idx="10"/>
          </p:nvPr>
        </p:nvSpPr>
        <p:spPr/>
        <p:txBody>
          <a:bodyPr/>
          <a:lstStyle/>
          <a:p>
            <a:fld id="{0F3860D7-AABF-4E66-A2FA-481CB5E5AC5B}" type="datetimeFigureOut">
              <a:rPr lang="en-GB" smtClean="0"/>
              <a:t>24/04/2023</a:t>
            </a:fld>
            <a:endParaRPr lang="en-GB"/>
          </a:p>
        </p:txBody>
      </p:sp>
      <p:sp>
        <p:nvSpPr>
          <p:cNvPr id="6" name="Footer Placeholder 5">
            <a:extLst>
              <a:ext uri="{FF2B5EF4-FFF2-40B4-BE49-F238E27FC236}">
                <a16:creationId xmlns:a16="http://schemas.microsoft.com/office/drawing/2014/main" id="{675DA1DE-CE46-BB88-6E9B-07AAACB089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48FFCD-F664-ADB8-D051-D34D5BE0842A}"/>
              </a:ext>
            </a:extLst>
          </p:cNvPr>
          <p:cNvSpPr>
            <a:spLocks noGrp="1"/>
          </p:cNvSpPr>
          <p:nvPr>
            <p:ph type="sldNum" sz="quarter" idx="12"/>
          </p:nvPr>
        </p:nvSpPr>
        <p:spPr/>
        <p:txBody>
          <a:bodyPr/>
          <a:lstStyle/>
          <a:p>
            <a:fld id="{0DA99461-0B27-48DD-AA52-EF709D76F84B}" type="slidenum">
              <a:rPr lang="en-GB" smtClean="0"/>
              <a:t>‹#›</a:t>
            </a:fld>
            <a:endParaRPr lang="en-GB"/>
          </a:p>
        </p:txBody>
      </p:sp>
    </p:spTree>
    <p:extLst>
      <p:ext uri="{BB962C8B-B14F-4D97-AF65-F5344CB8AC3E}">
        <p14:creationId xmlns:p14="http://schemas.microsoft.com/office/powerpoint/2010/main" val="63531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588BCB-247D-24CE-7290-2E9660F2E4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7684C1-E7D0-1C16-D2AC-326F78D640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F09467-5E0B-4456-F74A-18BEF7B19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860D7-AABF-4E66-A2FA-481CB5E5AC5B}" type="datetimeFigureOut">
              <a:rPr lang="en-GB" smtClean="0"/>
              <a:t>24/04/2023</a:t>
            </a:fld>
            <a:endParaRPr lang="en-GB"/>
          </a:p>
        </p:txBody>
      </p:sp>
      <p:sp>
        <p:nvSpPr>
          <p:cNvPr id="5" name="Footer Placeholder 4">
            <a:extLst>
              <a:ext uri="{FF2B5EF4-FFF2-40B4-BE49-F238E27FC236}">
                <a16:creationId xmlns:a16="http://schemas.microsoft.com/office/drawing/2014/main" id="{C86EC185-0822-8B98-0D3B-DC59DE8CC9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2EB8889-ED90-E871-7D5F-4BBEC9F5F8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99461-0B27-48DD-AA52-EF709D76F84B}" type="slidenum">
              <a:rPr lang="en-GB" smtClean="0"/>
              <a:t>‹#›</a:t>
            </a:fld>
            <a:endParaRPr lang="en-GB"/>
          </a:p>
        </p:txBody>
      </p:sp>
    </p:spTree>
    <p:extLst>
      <p:ext uri="{BB962C8B-B14F-4D97-AF65-F5344CB8AC3E}">
        <p14:creationId xmlns:p14="http://schemas.microsoft.com/office/powerpoint/2010/main" val="28167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eagni.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eagni.co.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277B849-52AD-703C-0903-E0B8AC9B3B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3022" y="364814"/>
            <a:ext cx="4344186" cy="2256777"/>
          </a:xfrm>
          <a:prstGeom prst="rect">
            <a:avLst/>
          </a:prstGeom>
          <a:noFill/>
          <a:ln>
            <a:noFill/>
          </a:ln>
        </p:spPr>
      </p:pic>
      <p:pic>
        <p:nvPicPr>
          <p:cNvPr id="6" name="Picture 5">
            <a:extLst>
              <a:ext uri="{FF2B5EF4-FFF2-40B4-BE49-F238E27FC236}">
                <a16:creationId xmlns:a16="http://schemas.microsoft.com/office/drawing/2014/main" id="{1DE89A8E-4EAE-416D-F8F6-C1BD87E83E4C}"/>
              </a:ext>
            </a:extLst>
          </p:cNvPr>
          <p:cNvPicPr>
            <a:picLocks noChangeAspect="1"/>
          </p:cNvPicPr>
          <p:nvPr/>
        </p:nvPicPr>
        <p:blipFill>
          <a:blip r:embed="rId3"/>
          <a:stretch>
            <a:fillRect/>
          </a:stretch>
        </p:blipFill>
        <p:spPr>
          <a:xfrm>
            <a:off x="1435204" y="2777551"/>
            <a:ext cx="9321592" cy="2554445"/>
          </a:xfrm>
          <a:prstGeom prst="rect">
            <a:avLst/>
          </a:prstGeom>
        </p:spPr>
      </p:pic>
    </p:spTree>
    <p:extLst>
      <p:ext uri="{BB962C8B-B14F-4D97-AF65-F5344CB8AC3E}">
        <p14:creationId xmlns:p14="http://schemas.microsoft.com/office/powerpoint/2010/main" val="388646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6)</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indent="0">
              <a:buNone/>
            </a:pPr>
            <a:endParaRPr lang="en-GB" sz="2600" b="1" dirty="0"/>
          </a:p>
          <a:p>
            <a:pPr marL="0" indent="0">
              <a:buNone/>
            </a:pPr>
            <a:endParaRPr lang="en-GB" sz="2600" b="1" dirty="0"/>
          </a:p>
          <a:p>
            <a:pPr marL="0" indent="0">
              <a:buNone/>
            </a:pPr>
            <a:r>
              <a:rPr lang="en-GB" sz="2600" b="1" dirty="0"/>
              <a:t>Step 6		</a:t>
            </a:r>
            <a:r>
              <a:rPr lang="en-GB" sz="2600" b="1" dirty="0">
                <a:solidFill>
                  <a:srgbClr val="7030A0"/>
                </a:solidFill>
              </a:rPr>
              <a:t>Registration Complete</a:t>
            </a:r>
          </a:p>
          <a:p>
            <a:pPr marL="0" indent="0">
              <a:buNone/>
            </a:pPr>
            <a:r>
              <a:rPr lang="en-GB" sz="2400" b="1" dirty="0"/>
              <a:t>A completed pupil registration is confirmed through the online portal.</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4000553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a:solidFill>
                  <a:srgbClr val="FF0000"/>
                </a:solidFill>
              </a:rPr>
              <a:t>The Papers </a:t>
            </a:r>
            <a:r>
              <a:rPr lang="en-GB" sz="4400" b="1" dirty="0">
                <a:solidFill>
                  <a:srgbClr val="FF0000"/>
                </a:solidFill>
              </a:rPr>
              <a:t>(1)</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lnSpcReduction="10000"/>
          </a:bodyPr>
          <a:lstStyle/>
          <a:p>
            <a:r>
              <a:rPr lang="en-GB" sz="1900" dirty="0"/>
              <a:t>Details, including the format and specification of the Entrance Assessment, are provided on the SEAG website.</a:t>
            </a:r>
          </a:p>
          <a:p>
            <a:r>
              <a:rPr lang="en-GB" sz="1900" dirty="0"/>
              <a:t>Two SEAG Practice Papers, along with Practice Answer Sheets and a Guide for Parents with the Answer Keys for each question on each paper, are also provided.</a:t>
            </a:r>
          </a:p>
          <a:p>
            <a:pPr marL="0" indent="0">
              <a:buNone/>
            </a:pPr>
            <a:r>
              <a:rPr lang="en-GB" sz="1900" dirty="0"/>
              <a:t>In summary:</a:t>
            </a:r>
          </a:p>
          <a:p>
            <a:r>
              <a:rPr lang="en-GB" sz="1900" dirty="0">
                <a:solidFill>
                  <a:schemeClr val="accent1"/>
                </a:solidFill>
              </a:rPr>
              <a:t>The Entrance Assessment consists of Paper 1 and Paper 2.</a:t>
            </a:r>
          </a:p>
          <a:p>
            <a:r>
              <a:rPr lang="en-GB" sz="1900" dirty="0">
                <a:solidFill>
                  <a:schemeClr val="accent1"/>
                </a:solidFill>
              </a:rPr>
              <a:t>Both Papers have an identical format.</a:t>
            </a:r>
          </a:p>
          <a:p>
            <a:r>
              <a:rPr lang="en-GB" sz="1900" dirty="0">
                <a:solidFill>
                  <a:schemeClr val="accent1"/>
                </a:solidFill>
              </a:rPr>
              <a:t>Each starts with a Practice Test section containing 5 English (or Gaeilge) questions and 5 Maths questions.</a:t>
            </a:r>
          </a:p>
          <a:p>
            <a:r>
              <a:rPr lang="en-GB" sz="1900" dirty="0">
                <a:solidFill>
                  <a:schemeClr val="accent1"/>
                </a:solidFill>
              </a:rPr>
              <a:t>The Practice Test section allows pupils time to settle and practise answering the same types of questions as those in Main Paper but without those questions being marked or timed.</a:t>
            </a:r>
          </a:p>
          <a:p>
            <a:r>
              <a:rPr lang="en-GB" sz="1900" dirty="0">
                <a:solidFill>
                  <a:schemeClr val="accent1"/>
                </a:solidFill>
              </a:rPr>
              <a:t>The Practice Test section is followed by an English (or Gaeilge) section which has 28 questions and then a Maths section which also has 28 questions.</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238307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Papers (2)</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r>
              <a:rPr lang="en-GB" sz="1900" dirty="0">
                <a:solidFill>
                  <a:schemeClr val="accent1"/>
                </a:solidFill>
              </a:rPr>
              <a:t>The actual Entrance Assessment papers to be taken in November 2023 have the same format as the Practice Papers which are on the website.</a:t>
            </a:r>
          </a:p>
          <a:p>
            <a:r>
              <a:rPr lang="en-GB" sz="1900" dirty="0">
                <a:solidFill>
                  <a:schemeClr val="accent1"/>
                </a:solidFill>
              </a:rPr>
              <a:t>The English (or Gaeilge) begins with a punctation exercise (5 questions), followed by a grammar exercise (5 questions) and a spelling exercise (5 questions). All 15 questions are multiple choice.</a:t>
            </a:r>
          </a:p>
          <a:p>
            <a:r>
              <a:rPr lang="en-GB" sz="1900" dirty="0">
                <a:solidFill>
                  <a:schemeClr val="accent1"/>
                </a:solidFill>
              </a:rPr>
              <a:t>Next, pupils are asked to read a comprehension passage and answer 13 questions which follow. Questions 16-22 are multiple choice and questions 23-28 are “free response” where the pupil writes a short answer to each in the space provided in the Answer Sheet. </a:t>
            </a:r>
          </a:p>
          <a:p>
            <a:r>
              <a:rPr lang="en-GB" sz="1900" dirty="0">
                <a:solidFill>
                  <a:schemeClr val="accent1"/>
                </a:solidFill>
              </a:rPr>
              <a:t>The first 22 Maths questions (29-50) are also multiple choice and the final 6 questions (51-56) are “free response” where the pupil writes a short answer to each in the space provided in the Answer Sheet. </a:t>
            </a:r>
          </a:p>
          <a:p>
            <a:r>
              <a:rPr lang="en-GB" sz="1900" dirty="0">
                <a:solidFill>
                  <a:schemeClr val="accent1"/>
                </a:solidFill>
              </a:rPr>
              <a:t>Invigilators tell the pupils when to start the Main Test and pupils will have 60 minutes* to work through the paper (*unless granted additional time through Access Arrangements).</a:t>
            </a:r>
          </a:p>
          <a:p>
            <a:r>
              <a:rPr lang="en-GB" sz="1900" dirty="0">
                <a:solidFill>
                  <a:schemeClr val="accent1"/>
                </a:solidFill>
              </a:rPr>
              <a:t>Each pupil is free to start the Main Test with either the English (or Gaeilge) or the Maths section. </a:t>
            </a:r>
          </a:p>
          <a:p>
            <a:endParaRPr lang="en-GB" sz="1900" dirty="0">
              <a:solidFill>
                <a:schemeClr val="accent1"/>
              </a:solidFill>
            </a:endParaRP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250232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(1)</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358140" indent="-358140" algn="just">
              <a:lnSpc>
                <a:spcPct val="107000"/>
              </a:lnSpc>
              <a:spcAft>
                <a:spcPts val="800"/>
              </a:spcAft>
            </a:pPr>
            <a:r>
              <a:rPr lang="en-GB" sz="2000" b="1" dirty="0">
                <a:effectLst/>
                <a:latin typeface="Calibri" panose="020F0502020204030204" pitchFamily="34" charset="0"/>
                <a:ea typeface="Calibri" panose="020F0502020204030204" pitchFamily="34" charset="0"/>
                <a:cs typeface="Calibri" panose="020F0502020204030204" pitchFamily="34" charset="0"/>
              </a:rPr>
              <a:t>Parents / Guardians will receive five outcomes for their child. </a:t>
            </a:r>
          </a:p>
          <a:p>
            <a:pPr marL="358140" indent="-358140" algn="just">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The first two are those which are most likely to be used by SEAG schools within their Year 8 Admissions Criteria. </a:t>
            </a:r>
          </a:p>
          <a:p>
            <a:pPr marL="358140" indent="-358140" algn="just">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The other three </a:t>
            </a:r>
            <a:r>
              <a:rPr lang="en-GB" sz="1800" dirty="0">
                <a:latin typeface="Calibri" panose="020F0502020204030204" pitchFamily="34" charset="0"/>
                <a:ea typeface="Calibri" panose="020F0502020204030204" pitchFamily="34" charset="0"/>
                <a:cs typeface="Calibri" panose="020F0502020204030204" pitchFamily="34" charset="0"/>
              </a:rPr>
              <a:t>o</a:t>
            </a:r>
            <a:r>
              <a:rPr lang="en-GB" sz="1800" dirty="0">
                <a:effectLst/>
                <a:latin typeface="Calibri" panose="020F0502020204030204" pitchFamily="34" charset="0"/>
                <a:ea typeface="Calibri" panose="020F0502020204030204" pitchFamily="34" charset="0"/>
                <a:cs typeface="Calibri" panose="020F0502020204030204" pitchFamily="34" charset="0"/>
              </a:rPr>
              <a:t>utcomes provide additional information for parents and schools.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Total Standardised Age Score (TSAS)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Band</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English (or Gaeilge)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Maths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Information about the Cohort Percentile Ranking</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900" dirty="0"/>
          </a:p>
          <a:p>
            <a:endParaRPr lang="en-GB" sz="1900" dirty="0">
              <a:solidFill>
                <a:schemeClr val="accent1"/>
              </a:solidFill>
            </a:endParaRP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356867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(2)</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endParaRPr lang="en-GB" sz="1900" dirty="0"/>
          </a:p>
          <a:p>
            <a:pPr marL="0" indent="0">
              <a:lnSpc>
                <a:spcPct val="107000"/>
              </a:lnSpc>
              <a:spcAft>
                <a:spcPts val="800"/>
              </a:spcAft>
              <a:buNone/>
            </a:pPr>
            <a:r>
              <a:rPr lang="en-GB" sz="2200" b="1" dirty="0">
                <a:solidFill>
                  <a:srgbClr val="0070C0"/>
                </a:solidFill>
                <a:effectLst/>
                <a:ea typeface="Calibri" panose="020F0502020204030204" pitchFamily="34" charset="0"/>
                <a:cs typeface="Calibri" panose="020F0502020204030204" pitchFamily="34" charset="0"/>
              </a:rPr>
              <a:t>1.  The Total Standardised Age Score (TSAS)</a:t>
            </a:r>
            <a:endParaRPr lang="en-GB" sz="2200" dirty="0">
              <a:solidFill>
                <a:srgbClr val="0070C0"/>
              </a:solidFill>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ea typeface="Calibri" panose="020F0502020204030204" pitchFamily="34" charset="0"/>
                <a:cs typeface="Calibri" panose="020F0502020204030204" pitchFamily="34" charset="0"/>
              </a:rPr>
              <a:t>This is the pupil’s overall outcome from the SEAG Entrance Assessment based on answers to the 56 English (or Gaeilge) Questions in Papers 1 and 2 and the 56 Maths questions in Papers 1 and 2. </a:t>
            </a:r>
            <a:endParaRPr lang="en-GB" sz="1800" b="1"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ea typeface="Calibri" panose="020F0502020204030204" pitchFamily="34" charset="0"/>
                <a:cs typeface="Calibri" panose="020F0502020204030204" pitchFamily="34" charset="0"/>
              </a:rPr>
              <a:t>The Total SAS is the sum of the English (or Gaeilge) SAS and the Maths SAS.</a:t>
            </a:r>
            <a:endParaRPr lang="en-GB"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ea typeface="Calibri" panose="020F0502020204030204" pitchFamily="34" charset="0"/>
                <a:cs typeface="Calibri" panose="020F0502020204030204" pitchFamily="34" charset="0"/>
              </a:rPr>
              <a:t>The Total SAS range will be 138-282 with a mean (or average) of 200.</a:t>
            </a:r>
            <a:endParaRPr lang="en-GB" sz="18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sz="1800" i="1" dirty="0">
                <a:effectLst/>
                <a:ea typeface="Calibri" panose="020F0502020204030204" pitchFamily="34" charset="0"/>
                <a:cs typeface="Times New Roman" panose="02020603050405020304" pitchFamily="18" charset="0"/>
              </a:rPr>
              <a:t>A Standardised Age Score (SAS) takes account of a child’s age when he/she took the assessment, the number of correct answers and the degree of difficulty of the assessment. </a:t>
            </a:r>
            <a:r>
              <a:rPr lang="en-GB" sz="1800" i="1" dirty="0">
                <a:ea typeface="Calibri" panose="020F0502020204030204" pitchFamily="34" charset="0"/>
                <a:cs typeface="Times New Roman" panose="02020603050405020304" pitchFamily="18" charset="0"/>
              </a:rPr>
              <a:t>Parents / Guardians</a:t>
            </a:r>
            <a:r>
              <a:rPr lang="en-GB" sz="1800" i="1" dirty="0">
                <a:effectLst/>
                <a:ea typeface="Calibri" panose="020F0502020204030204" pitchFamily="34" charset="0"/>
                <a:cs typeface="Times New Roman" panose="02020603050405020304" pitchFamily="18" charset="0"/>
              </a:rPr>
              <a:t> may be familiar with the scores from standardised tests used in their child’s primary school, e.g. Progress Test in English and / or Progress test in Maths, which also use SAS.</a:t>
            </a: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188479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(3)</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fontScale="92500" lnSpcReduction="10000"/>
          </a:bodyPr>
          <a:lstStyle/>
          <a:p>
            <a:pPr marL="0" indent="0">
              <a:lnSpc>
                <a:spcPct val="107000"/>
              </a:lnSpc>
              <a:spcAft>
                <a:spcPts val="800"/>
              </a:spcAft>
              <a:buNone/>
            </a:pPr>
            <a:r>
              <a:rPr lang="en-GB"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 The Band</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There will be six Bands.</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Bands will be designated as Band 1, Band 2, Band 3, Band 4, Band 5 and Band 6.</a:t>
            </a: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Cohort Percentiles will be used to determine the borderline for each Band (</a:t>
            </a:r>
            <a:r>
              <a:rPr lang="en-GB" sz="1800" dirty="0">
                <a:latin typeface="Calibri" panose="020F0502020204030204" pitchFamily="34" charset="0"/>
                <a:ea typeface="Calibri" panose="020F0502020204030204" pitchFamily="34" charset="0"/>
                <a:cs typeface="Times New Roman" panose="02020603050405020304" pitchFamily="18" charset="0"/>
              </a:rPr>
              <a:t>S</a:t>
            </a:r>
            <a:r>
              <a:rPr lang="en-GB" sz="1800" dirty="0">
                <a:effectLst/>
                <a:latin typeface="Calibri" panose="020F0502020204030204" pitchFamily="34" charset="0"/>
                <a:ea typeface="Calibri" panose="020F0502020204030204" pitchFamily="34" charset="0"/>
                <a:cs typeface="Times New Roman" panose="02020603050405020304" pitchFamily="18" charset="0"/>
              </a:rPr>
              <a:t>ee Outcome 5).</a:t>
            </a: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0" lvl="0" indent="0">
              <a:lnSpc>
                <a:spcPct val="107000"/>
              </a:lnSpc>
              <a:spcAft>
                <a:spcPts val="800"/>
              </a:spcAft>
              <a:buNone/>
            </a:pPr>
            <a:r>
              <a:rPr lang="en-GB" sz="1700" i="1" dirty="0"/>
              <a:t>60%+ (Band 1) means pupils who are in the top 40% of those who sat the Assessment; 50-59% (Band 2) means pupils who are in the top 50% but not the top 40% of those who sat the Assessment, etc.</a:t>
            </a:r>
          </a:p>
          <a:p>
            <a:pPr marL="0" indent="0">
              <a:buNone/>
            </a:pPr>
            <a:endParaRPr lang="en-GB" sz="1900" dirty="0">
              <a:solidFill>
                <a:schemeClr val="accent1"/>
              </a:solidFill>
            </a:endParaRP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graphicFrame>
        <p:nvGraphicFramePr>
          <p:cNvPr id="2" name="Table 1">
            <a:extLst>
              <a:ext uri="{FF2B5EF4-FFF2-40B4-BE49-F238E27FC236}">
                <a16:creationId xmlns:a16="http://schemas.microsoft.com/office/drawing/2014/main" id="{E47C9AF4-E287-30B2-8E31-42C255C93CB0}"/>
              </a:ext>
            </a:extLst>
          </p:cNvPr>
          <p:cNvGraphicFramePr>
            <a:graphicFrameLocks noGrp="1"/>
          </p:cNvGraphicFramePr>
          <p:nvPr>
            <p:extLst>
              <p:ext uri="{D42A27DB-BD31-4B8C-83A1-F6EECF244321}">
                <p14:modId xmlns:p14="http://schemas.microsoft.com/office/powerpoint/2010/main" val="1770678550"/>
              </p:ext>
            </p:extLst>
          </p:nvPr>
        </p:nvGraphicFramePr>
        <p:xfrm>
          <a:off x="2377441" y="3708400"/>
          <a:ext cx="6563358" cy="1513840"/>
        </p:xfrm>
        <a:graphic>
          <a:graphicData uri="http://schemas.openxmlformats.org/drawingml/2006/table">
            <a:tbl>
              <a:tblPr firstRow="1" firstCol="1" bandRow="1">
                <a:tableStyleId>{5C22544A-7EE6-4342-B048-85BDC9FD1C3A}</a:tableStyleId>
              </a:tblPr>
              <a:tblGrid>
                <a:gridCol w="1217666">
                  <a:extLst>
                    <a:ext uri="{9D8B030D-6E8A-4147-A177-3AD203B41FA5}">
                      <a16:colId xmlns:a16="http://schemas.microsoft.com/office/drawing/2014/main" val="1093732100"/>
                    </a:ext>
                  </a:extLst>
                </a:gridCol>
                <a:gridCol w="890799">
                  <a:extLst>
                    <a:ext uri="{9D8B030D-6E8A-4147-A177-3AD203B41FA5}">
                      <a16:colId xmlns:a16="http://schemas.microsoft.com/office/drawing/2014/main" val="478417200"/>
                    </a:ext>
                  </a:extLst>
                </a:gridCol>
                <a:gridCol w="890799">
                  <a:extLst>
                    <a:ext uri="{9D8B030D-6E8A-4147-A177-3AD203B41FA5}">
                      <a16:colId xmlns:a16="http://schemas.microsoft.com/office/drawing/2014/main" val="2881350094"/>
                    </a:ext>
                  </a:extLst>
                </a:gridCol>
                <a:gridCol w="890799">
                  <a:extLst>
                    <a:ext uri="{9D8B030D-6E8A-4147-A177-3AD203B41FA5}">
                      <a16:colId xmlns:a16="http://schemas.microsoft.com/office/drawing/2014/main" val="1336503669"/>
                    </a:ext>
                  </a:extLst>
                </a:gridCol>
                <a:gridCol w="891697">
                  <a:extLst>
                    <a:ext uri="{9D8B030D-6E8A-4147-A177-3AD203B41FA5}">
                      <a16:colId xmlns:a16="http://schemas.microsoft.com/office/drawing/2014/main" val="3104979350"/>
                    </a:ext>
                  </a:extLst>
                </a:gridCol>
                <a:gridCol w="890799">
                  <a:extLst>
                    <a:ext uri="{9D8B030D-6E8A-4147-A177-3AD203B41FA5}">
                      <a16:colId xmlns:a16="http://schemas.microsoft.com/office/drawing/2014/main" val="3218425230"/>
                    </a:ext>
                  </a:extLst>
                </a:gridCol>
                <a:gridCol w="890799">
                  <a:extLst>
                    <a:ext uri="{9D8B030D-6E8A-4147-A177-3AD203B41FA5}">
                      <a16:colId xmlns:a16="http://schemas.microsoft.com/office/drawing/2014/main" val="2005468714"/>
                    </a:ext>
                  </a:extLst>
                </a:gridCol>
              </a:tblGrid>
              <a:tr h="669631">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SEAG Band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1001843"/>
                  </a:ext>
                </a:extLst>
              </a:tr>
              <a:tr h="838263">
                <a:tc>
                  <a:txBody>
                    <a:bodyPr/>
                    <a:lstStyle/>
                    <a:p>
                      <a:pPr algn="ctr">
                        <a:lnSpc>
                          <a:spcPct val="107000"/>
                        </a:lnSpc>
                        <a:spcAft>
                          <a:spcPts val="800"/>
                        </a:spcAft>
                      </a:pPr>
                      <a:r>
                        <a:rPr lang="en-GB" sz="1800" dirty="0">
                          <a:effectLst/>
                        </a:rPr>
                        <a:t>Cohort </a:t>
                      </a:r>
                    </a:p>
                    <a:p>
                      <a:pPr algn="ctr">
                        <a:lnSpc>
                          <a:spcPct val="107000"/>
                        </a:lnSpc>
                        <a:spcAft>
                          <a:spcPts val="800"/>
                        </a:spcAft>
                      </a:pPr>
                      <a:r>
                        <a:rPr lang="en-GB" sz="1800" dirty="0">
                          <a:effectLst/>
                        </a:rPr>
                        <a:t>Percentile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60%+</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50-59%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40-49%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30-39%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20-29%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&lt;20%</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1161765"/>
                  </a:ext>
                </a:extLst>
              </a:tr>
            </a:tbl>
          </a:graphicData>
        </a:graphic>
      </p:graphicFrame>
      <p:sp>
        <p:nvSpPr>
          <p:cNvPr id="3" name="Rectangle 1">
            <a:extLst>
              <a:ext uri="{FF2B5EF4-FFF2-40B4-BE49-F238E27FC236}">
                <a16:creationId xmlns:a16="http://schemas.microsoft.com/office/drawing/2014/main" id="{4F6A8D86-73B9-B915-4B5A-D70C402169A4}"/>
              </a:ext>
            </a:extLst>
          </p:cNvPr>
          <p:cNvSpPr>
            <a:spLocks noChangeArrowheads="1"/>
          </p:cNvSpPr>
          <p:nvPr/>
        </p:nvSpPr>
        <p:spPr bwMode="auto">
          <a:xfrm rot="21396716">
            <a:off x="1142151" y="4976824"/>
            <a:ext cx="45719"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606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(4)</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fontScale="92500" lnSpcReduction="20000"/>
          </a:bodyPr>
          <a:lstStyle/>
          <a:p>
            <a:pPr marL="0" indent="0">
              <a:lnSpc>
                <a:spcPct val="107000"/>
              </a:lnSpc>
              <a:spcAft>
                <a:spcPts val="800"/>
              </a:spcAft>
              <a:buNone/>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3.  The English (or Gaeilge)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This is the Standardised Age Score based on answers to the 56 English (or Gaeilge) questions.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English (or Gaeilge) SAS range will be 69-141 with a mean (or average) of 100.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English (or Gaeilge) SAS is provided to inform parents as to how their children have performed in this aspect of the Entrance Assessment.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4.  The Maths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This is the Standardised Age Score based on answers to the 56 Maths questions.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Maths SAS range will be 69-141 with a mean (or average) of 100.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Maths SAS is provided to inform parents as to how their children have performed in this aspect of the Entrance Assessment.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403209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(5)</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indent="0">
              <a:lnSpc>
                <a:spcPct val="107000"/>
              </a:lnSpc>
              <a:spcAft>
                <a:spcPts val="800"/>
              </a:spcAft>
              <a:buNone/>
            </a:pPr>
            <a:r>
              <a:rPr lang="en-GB" sz="18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5.    Information about the Cohort Percentile Ranking (CPR)</a:t>
            </a:r>
            <a:endParaRPr lang="en-GB"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60%+     (Band 1) means that the pupil’s outcomes are in the top 40% of those who sat the Assessment</a:t>
            </a:r>
            <a:r>
              <a:rPr lang="en-GB" sz="1800" dirty="0">
                <a:latin typeface="Calibri" panose="020F0502020204030204" pitchFamily="34" charset="0"/>
                <a:ea typeface="Calibri" panose="020F0502020204030204" pitchFamily="34" charset="0"/>
                <a:cs typeface="Calibri" panose="020F0502020204030204" pitchFamily="34"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50-59% (Band 2) - outcomes are outside the top 40% but in the top 50% of those who sat the Assessment.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40-49% (Band 3) - outcomes are outside the top 50% but in the top 60% of those who sat the Assessment.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30-39% (Band 4) - outcomes are outside the top 60% but in the top 70% of those who sat the Assessment.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20-29% (Band 5) - outcomes are outside the top 70% but in the top 80% of those who sat the Assessment.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&lt;20%     (Band 6) - the pupil’s outcomes are outside the top 80% of those who sat the Assessment.</a:t>
            </a: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316128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(6)</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fontScale="47500" lnSpcReduction="20000"/>
          </a:bodyPr>
          <a:lstStyle/>
          <a:p>
            <a:pPr marL="0" indent="0" algn="just">
              <a:lnSpc>
                <a:spcPct val="107000"/>
              </a:lnSpc>
              <a:spcAft>
                <a:spcPts val="600"/>
              </a:spcAft>
              <a:buNone/>
            </a:pPr>
            <a:r>
              <a:rPr lang="en-GB" sz="5000" b="1" dirty="0">
                <a:solidFill>
                  <a:srgbClr val="0070C0"/>
                </a:solidFill>
                <a:effectLst/>
                <a:ea typeface="Calibri" panose="020F0502020204030204" pitchFamily="34" charset="0"/>
                <a:cs typeface="Calibri" panose="020F0502020204030204" pitchFamily="34" charset="0"/>
              </a:rPr>
              <a:t> There are two main reasons why parents receive different types of outcome.</a:t>
            </a:r>
            <a:endParaRPr lang="en-GB" sz="5000" dirty="0">
              <a:solidFill>
                <a:srgbClr val="0070C0"/>
              </a:solidFill>
              <a:effectLst/>
              <a:ea typeface="Calibri" panose="020F0502020204030204" pitchFamily="34" charset="0"/>
              <a:cs typeface="Times New Roman" panose="02020603050405020304" pitchFamily="18" charset="0"/>
            </a:endParaRPr>
          </a:p>
          <a:p>
            <a:pPr algn="just">
              <a:lnSpc>
                <a:spcPct val="120000"/>
              </a:lnSpc>
              <a:spcAft>
                <a:spcPts val="800"/>
              </a:spcAft>
            </a:pPr>
            <a:r>
              <a:rPr lang="en-GB" sz="4600" dirty="0">
                <a:effectLst/>
                <a:ea typeface="Calibri" panose="020F0502020204030204" pitchFamily="34" charset="0"/>
                <a:cs typeface="Calibri" panose="020F0502020204030204" pitchFamily="34" charset="0"/>
              </a:rPr>
              <a:t>Academically selective schools have tended to use 2 main types of outcomes within their Year 8 Admissions Criteria. Some schools have created a rank order using SAS; others have preferred to group scores together to create “grades”, “bands” or “a pool”. SEAG envisages that some schools will wish to rank order using Total SAS (TSAS), others will prefer to use SEAG Bands and some may use both. SEAG is, therefore, </a:t>
            </a:r>
            <a:r>
              <a:rPr lang="en-GB" sz="4600">
                <a:effectLst/>
                <a:ea typeface="Calibri" panose="020F0502020204030204" pitchFamily="34" charset="0"/>
                <a:cs typeface="Calibri" panose="020F0502020204030204" pitchFamily="34" charset="0"/>
              </a:rPr>
              <a:t>providing TSAS </a:t>
            </a:r>
            <a:r>
              <a:rPr lang="en-GB" sz="4600" dirty="0">
                <a:effectLst/>
                <a:ea typeface="Calibri" panose="020F0502020204030204" pitchFamily="34" charset="0"/>
                <a:cs typeface="Calibri" panose="020F0502020204030204" pitchFamily="34" charset="0"/>
              </a:rPr>
              <a:t>and Bands.</a:t>
            </a:r>
            <a:endParaRPr lang="en-GB" sz="4600" dirty="0">
              <a:ea typeface="Calibri" panose="020F0502020204030204" pitchFamily="34" charset="0"/>
              <a:cs typeface="Times New Roman" panose="02020603050405020304" pitchFamily="18" charset="0"/>
            </a:endParaRPr>
          </a:p>
          <a:p>
            <a:pPr algn="just">
              <a:lnSpc>
                <a:spcPct val="120000"/>
              </a:lnSpc>
              <a:spcAft>
                <a:spcPts val="800"/>
              </a:spcAft>
            </a:pPr>
            <a:r>
              <a:rPr lang="en-GB" sz="4600" dirty="0">
                <a:effectLst/>
                <a:ea typeface="Calibri" panose="020F0502020204030204" pitchFamily="34" charset="0"/>
                <a:cs typeface="Calibri" panose="020F0502020204030204" pitchFamily="34" charset="0"/>
              </a:rPr>
              <a:t>GL Assessment, the SEAG test provider, is able to separate out pupils’ performance in the English (or Gaeilge) part of the Entrance Assessment from the Maths performance. The additional information available by providing an English (or Gaeilge) SAS and a Maths SAS may be helpful to parents, primary schools and post-primary schools.</a:t>
            </a:r>
            <a:endParaRPr lang="en-GB" sz="4600" dirty="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6996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3600" b="1" dirty="0">
                <a:solidFill>
                  <a:srgbClr val="FF0000"/>
                </a:solidFill>
              </a:rPr>
              <a:t>Sitting just one of the two Papers</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lvl="0" indent="0">
              <a:lnSpc>
                <a:spcPct val="107000"/>
              </a:lnSpc>
              <a:buNone/>
            </a:pPr>
            <a:r>
              <a:rPr lang="en-GB" sz="2000" b="1" dirty="0">
                <a:effectLst/>
                <a:latin typeface="Calibri" panose="020F0502020204030204" pitchFamily="34" charset="0"/>
                <a:ea typeface="Calibri" panose="020F0502020204030204" pitchFamily="34" charset="0"/>
                <a:cs typeface="Times New Roman" panose="02020603050405020304" pitchFamily="18" charset="0"/>
              </a:rPr>
              <a:t>SEAG is very clear that its Entrance Assessment consists of two papers.</a:t>
            </a: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pPr>
            <a:r>
              <a:rPr lang="en-GB" sz="2000" dirty="0">
                <a:latin typeface="Calibri" panose="020F0502020204030204" pitchFamily="34" charset="0"/>
                <a:ea typeface="Calibri" panose="020F0502020204030204" pitchFamily="34" charset="0"/>
                <a:cs typeface="Times New Roman" panose="02020603050405020304" pitchFamily="18" charset="0"/>
              </a:rPr>
              <a:t>P</a:t>
            </a:r>
            <a:r>
              <a:rPr lang="en-GB" sz="2000" dirty="0">
                <a:effectLst/>
                <a:latin typeface="Calibri" panose="020F0502020204030204" pitchFamily="34" charset="0"/>
                <a:ea typeface="Calibri" panose="020F0502020204030204" pitchFamily="34" charset="0"/>
                <a:cs typeface="Times New Roman" panose="02020603050405020304" pitchFamily="18" charset="0"/>
              </a:rPr>
              <a:t>upils who only take one paper (i.e. either Paper 1 or Paper 2 but not both) will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not</a:t>
            </a:r>
            <a:r>
              <a:rPr lang="en-GB" sz="2000" dirty="0">
                <a:effectLst/>
                <a:latin typeface="Calibri" panose="020F0502020204030204" pitchFamily="34" charset="0"/>
                <a:ea typeface="Calibri" panose="020F0502020204030204" pitchFamily="34" charset="0"/>
                <a:cs typeface="Times New Roman" panose="02020603050405020304" pitchFamily="18" charset="0"/>
              </a:rPr>
              <a:t> have completed the full Entrance Assessment.</a:t>
            </a:r>
          </a:p>
          <a:p>
            <a:pPr lvl="0">
              <a:lnSpc>
                <a:spcPct val="107000"/>
              </a:lnSpc>
            </a:pPr>
            <a:r>
              <a:rPr lang="en-GB" sz="2000" dirty="0">
                <a:effectLst/>
                <a:latin typeface="Calibri" panose="020F0502020204030204" pitchFamily="34" charset="0"/>
                <a:ea typeface="Calibri" panose="020F0502020204030204" pitchFamily="34" charset="0"/>
                <a:cs typeface="Times New Roman" panose="02020603050405020304" pitchFamily="18" charset="0"/>
              </a:rPr>
              <a:t>Such pupils will, however, have their “single paper” marked by GL Assessment.</a:t>
            </a:r>
          </a:p>
          <a:p>
            <a:pPr lvl="0">
              <a:lnSpc>
                <a:spcPct val="100000"/>
              </a:lnSpc>
            </a:pPr>
            <a:r>
              <a:rPr lang="en-GB" sz="2000" dirty="0">
                <a:effectLst/>
                <a:latin typeface="Calibri" panose="020F0502020204030204" pitchFamily="34" charset="0"/>
                <a:ea typeface="Calibri" panose="020F0502020204030204" pitchFamily="34" charset="0"/>
                <a:cs typeface="Times New Roman" panose="02020603050405020304" pitchFamily="18" charset="0"/>
              </a:rPr>
              <a:t>The SEAG Board has determined that pupils who only sit one paper should be provided with SAS and Band outcomes which reflect their performance.</a:t>
            </a:r>
          </a:p>
          <a:p>
            <a:pPr lvl="0">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Outcomes for pupils who only sit one paper will have the designation “e” (for estimate) immediately after the Outcome, e.g. TSAS 196e; Band 4e.</a:t>
            </a:r>
          </a:p>
          <a:p>
            <a:pPr marL="0" indent="0" algn="just">
              <a:lnSpc>
                <a:spcPct val="107000"/>
              </a:lnSpc>
              <a:spcAft>
                <a:spcPts val="600"/>
              </a:spcAft>
              <a:buNone/>
            </a:pP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41496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General Information</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9086" y="1825625"/>
            <a:ext cx="10504714" cy="4351338"/>
          </a:xfrm>
        </p:spPr>
        <p:txBody>
          <a:bodyPr>
            <a:normAutofit/>
          </a:bodyPr>
          <a:lstStyle/>
          <a:p>
            <a:r>
              <a:rPr lang="en-GB" sz="2200" b="1" dirty="0"/>
              <a:t>For pupils who will be transferring to post-primary school in September 2024.</a:t>
            </a:r>
          </a:p>
          <a:p>
            <a:r>
              <a:rPr lang="en-GB" sz="2200" dirty="0"/>
              <a:t>All 62 schools in N.Ireland which use academic selection for all, or for a portion, of their admission to Year 8 are members of SEAG.</a:t>
            </a:r>
          </a:p>
          <a:p>
            <a:r>
              <a:rPr lang="en-GB" sz="2200" b="1" dirty="0"/>
              <a:t>SEAG schools will use the outcomes from the 2023 Entrance Assessment within their Year 8 Admissions Criteria.</a:t>
            </a:r>
          </a:p>
          <a:p>
            <a:r>
              <a:rPr lang="en-GB" sz="2200" dirty="0"/>
              <a:t>Parents / guardians who are considering one or more of these 62 schools for their child(ren) should register their child(ren) to sit the Entrance Assessment*.</a:t>
            </a:r>
          </a:p>
          <a:p>
            <a:pPr marL="0" indent="0">
              <a:buNone/>
            </a:pPr>
            <a:r>
              <a:rPr lang="en-GB" sz="2200" i="1" dirty="0"/>
              <a:t>* There is a separate admissions procedure for children who have a formal “Statement of Educational Needs”.</a:t>
            </a:r>
          </a:p>
          <a:p>
            <a:endParaRPr lang="en-GB" sz="2400" b="1"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18472"/>
            <a:ext cx="2136658" cy="1109980"/>
          </a:xfrm>
          <a:prstGeom prst="rect">
            <a:avLst/>
          </a:prstGeom>
          <a:noFill/>
          <a:ln>
            <a:noFill/>
          </a:ln>
        </p:spPr>
      </p:pic>
    </p:spTree>
    <p:extLst>
      <p:ext uri="{BB962C8B-B14F-4D97-AF65-F5344CB8AC3E}">
        <p14:creationId xmlns:p14="http://schemas.microsoft.com/office/powerpoint/2010/main" val="142273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8" y="365126"/>
            <a:ext cx="10979503"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3600" b="1" dirty="0">
                <a:solidFill>
                  <a:srgbClr val="FF0000"/>
                </a:solidFill>
              </a:rPr>
              <a:t>Role of a SEAG school with P7 parents and pupils (1)</a:t>
            </a:r>
            <a:br>
              <a:rPr lang="en-GB" sz="36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7531" y="1813805"/>
            <a:ext cx="10504714" cy="4493895"/>
          </a:xfrm>
        </p:spPr>
        <p:txBody>
          <a:bodyPr>
            <a:noAutofit/>
          </a:bodyPr>
          <a:lstStyle/>
          <a:p>
            <a:pPr algn="just">
              <a:lnSpc>
                <a:spcPct val="107000"/>
              </a:lnSpc>
              <a:spcAft>
                <a:spcPts val="600"/>
              </a:spcAft>
            </a:pPr>
            <a:r>
              <a:rPr lang="en-GB" sz="2000" b="1" dirty="0"/>
              <a:t>After the Registration Period has ended SEAG will make available to each SEAG school a file containing details of every pupil registered to sit the Entrance Assessment in that school.</a:t>
            </a:r>
          </a:p>
          <a:p>
            <a:pPr algn="just">
              <a:lnSpc>
                <a:spcPct val="107000"/>
              </a:lnSpc>
              <a:spcAft>
                <a:spcPts val="600"/>
              </a:spcAft>
            </a:pPr>
            <a:r>
              <a:rPr lang="en-GB" sz="2000" b="1" dirty="0"/>
              <a:t>Each SEAG school (Assessment Centre) will:</a:t>
            </a:r>
          </a:p>
          <a:p>
            <a:pPr algn="just">
              <a:lnSpc>
                <a:spcPct val="107000"/>
              </a:lnSpc>
              <a:spcAft>
                <a:spcPts val="600"/>
              </a:spcAft>
              <a:buFont typeface="Wingdings" panose="05000000000000000000" pitchFamily="2" charset="2"/>
              <a:buChar char="Ø"/>
            </a:pPr>
            <a:r>
              <a:rPr lang="en-GB" sz="2000" dirty="0"/>
              <a:t>make all the practical arrangements for the pupils who will be sitting the Entrance Assessment in their school (Assessment Centre).</a:t>
            </a:r>
          </a:p>
          <a:p>
            <a:pPr algn="just">
              <a:lnSpc>
                <a:spcPct val="107000"/>
              </a:lnSpc>
              <a:spcAft>
                <a:spcPts val="600"/>
              </a:spcAft>
              <a:buFont typeface="Wingdings" panose="05000000000000000000" pitchFamily="2" charset="2"/>
              <a:buChar char="Ø"/>
            </a:pPr>
            <a:r>
              <a:rPr lang="en-GB" sz="2000" dirty="0"/>
              <a:t>by mid-October 2023, communicate directly with each parent / guardian whose child(ren) are sitting the Assessment in their school.</a:t>
            </a:r>
          </a:p>
          <a:p>
            <a:pPr algn="just">
              <a:lnSpc>
                <a:spcPct val="107000"/>
              </a:lnSpc>
              <a:spcAft>
                <a:spcPts val="600"/>
              </a:spcAft>
              <a:buFont typeface="Wingdings" panose="05000000000000000000" pitchFamily="2" charset="2"/>
              <a:buChar char="Ø"/>
            </a:pPr>
            <a:r>
              <a:rPr lang="en-GB" sz="2000" dirty="0"/>
              <a:t>provide practical details e.g. about dropping off children before the Assessment and collecting them afterwards.</a:t>
            </a:r>
          </a:p>
          <a:p>
            <a:pPr algn="just">
              <a:lnSpc>
                <a:spcPct val="107000"/>
              </a:lnSpc>
              <a:spcAft>
                <a:spcPts val="600"/>
              </a:spcAft>
              <a:buFont typeface="Wingdings" panose="05000000000000000000" pitchFamily="2" charset="2"/>
              <a:buChar char="Ø"/>
            </a:pPr>
            <a:r>
              <a:rPr lang="en-GB" sz="2000" dirty="0"/>
              <a:t>liaise with parents / guardians as appropriate if there are particular medical or other needs.</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285295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837614"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3600" b="1" dirty="0">
                <a:solidFill>
                  <a:srgbClr val="FF0000"/>
                </a:solidFill>
              </a:rPr>
              <a:t>Role of a SEAG school with P7 parents and pupils (2)</a:t>
            </a:r>
            <a:br>
              <a:rPr lang="en-GB" sz="36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7531" y="1813074"/>
            <a:ext cx="10504714" cy="4351338"/>
          </a:xfrm>
        </p:spPr>
        <p:txBody>
          <a:bodyPr>
            <a:normAutofit/>
          </a:bodyPr>
          <a:lstStyle/>
          <a:p>
            <a:pPr algn="just">
              <a:lnSpc>
                <a:spcPct val="107000"/>
              </a:lnSpc>
              <a:spcAft>
                <a:spcPts val="600"/>
              </a:spcAft>
            </a:pPr>
            <a:r>
              <a:rPr lang="en-GB" sz="1900" b="1" dirty="0"/>
              <a:t>It is envisaged that each Assessment Centre will hold a familiarisation session in October 2023 to help children prepare for their time in the school on 11</a:t>
            </a:r>
            <a:r>
              <a:rPr lang="en-GB" sz="1900" b="1" baseline="30000" dirty="0"/>
              <a:t>th</a:t>
            </a:r>
            <a:r>
              <a:rPr lang="en-GB" sz="1900" b="1" dirty="0"/>
              <a:t> and 25</a:t>
            </a:r>
            <a:r>
              <a:rPr lang="en-GB" sz="1900" b="1" baseline="30000" dirty="0"/>
              <a:t>th</a:t>
            </a:r>
            <a:r>
              <a:rPr lang="en-GB" sz="1900" b="1" dirty="0"/>
              <a:t> November 2023.</a:t>
            </a:r>
          </a:p>
          <a:p>
            <a:pPr algn="just">
              <a:lnSpc>
                <a:spcPct val="107000"/>
              </a:lnSpc>
              <a:spcAft>
                <a:spcPts val="600"/>
              </a:spcAft>
            </a:pPr>
            <a:r>
              <a:rPr lang="en-GB" sz="1900" dirty="0"/>
              <a:t>Parents / guardians have the responsibility to ensure that their children arrive in the SEAG Assessment Centre in good time on the Entrance Assessment days. </a:t>
            </a:r>
          </a:p>
          <a:p>
            <a:pPr algn="just">
              <a:lnSpc>
                <a:spcPct val="107000"/>
              </a:lnSpc>
              <a:spcAft>
                <a:spcPts val="600"/>
              </a:spcAft>
            </a:pPr>
            <a:r>
              <a:rPr lang="en-GB" sz="1900" b="1" dirty="0"/>
              <a:t>Pupils cannot be admitted after the Assessment has started.</a:t>
            </a:r>
          </a:p>
          <a:p>
            <a:pPr algn="just">
              <a:lnSpc>
                <a:spcPct val="107000"/>
              </a:lnSpc>
              <a:spcAft>
                <a:spcPts val="600"/>
              </a:spcAft>
            </a:pPr>
            <a:r>
              <a:rPr lang="en-GB" sz="1900" dirty="0"/>
              <a:t>If a child cannot attend on one of the two Entrance Assessment dates the parents /guardian must inform the Assessment Centre as soon as it is practically possible to do so.</a:t>
            </a:r>
          </a:p>
          <a:p>
            <a:pPr algn="just">
              <a:lnSpc>
                <a:spcPct val="107000"/>
              </a:lnSpc>
              <a:spcAft>
                <a:spcPts val="600"/>
              </a:spcAft>
            </a:pPr>
            <a:r>
              <a:rPr lang="en-GB" sz="1900" b="1" dirty="0"/>
              <a:t>There is no “third Assessment Day” – so pupils who are absent on one of the two days will only sit part of the full Entrance Assessment.</a:t>
            </a:r>
          </a:p>
          <a:p>
            <a:pPr algn="just">
              <a:lnSpc>
                <a:spcPct val="107000"/>
              </a:lnSpc>
              <a:spcAft>
                <a:spcPts val="600"/>
              </a:spcAft>
            </a:pP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46941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a:t>
            </a:r>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indent="0" algn="ctr">
              <a:lnSpc>
                <a:spcPct val="107000"/>
              </a:lnSpc>
              <a:spcAft>
                <a:spcPts val="600"/>
              </a:spcAft>
              <a:buNone/>
            </a:pPr>
            <a:r>
              <a:rPr lang="en-GB" sz="3600" b="1" dirty="0"/>
              <a:t>For further information </a:t>
            </a:r>
          </a:p>
          <a:p>
            <a:pPr marL="0" indent="0" algn="ctr">
              <a:lnSpc>
                <a:spcPct val="107000"/>
              </a:lnSpc>
              <a:spcAft>
                <a:spcPts val="600"/>
              </a:spcAft>
              <a:buNone/>
            </a:pPr>
            <a:r>
              <a:rPr lang="en-GB" sz="3600" b="1" dirty="0"/>
              <a:t>about SEAG and the 2023 Entrance Assessment, </a:t>
            </a:r>
          </a:p>
          <a:p>
            <a:pPr marL="0" indent="0" algn="ctr">
              <a:lnSpc>
                <a:spcPct val="107000"/>
              </a:lnSpc>
              <a:spcAft>
                <a:spcPts val="600"/>
              </a:spcAft>
              <a:buNone/>
            </a:pPr>
            <a:r>
              <a:rPr lang="en-GB" sz="3600" b="1" dirty="0"/>
              <a:t>including Registration, visit</a:t>
            </a:r>
          </a:p>
          <a:p>
            <a:pPr marL="0" indent="0" algn="ctr">
              <a:lnSpc>
                <a:spcPct val="107000"/>
              </a:lnSpc>
              <a:spcAft>
                <a:spcPts val="600"/>
              </a:spcAft>
              <a:buNone/>
            </a:pPr>
            <a:r>
              <a:rPr lang="en-GB" sz="3600" b="1" dirty="0"/>
              <a:t> </a:t>
            </a:r>
            <a:r>
              <a:rPr lang="en-GB" sz="4800" b="1" dirty="0">
                <a:hlinkClick r:id="rId2"/>
              </a:rPr>
              <a:t>www.seagni.co.</a:t>
            </a:r>
            <a:r>
              <a:rPr lang="en-GB" sz="4800" b="1">
                <a:hlinkClick r:id="rId2"/>
              </a:rPr>
              <a:t>uk</a:t>
            </a:r>
            <a:r>
              <a:rPr lang="en-GB" sz="4800" b="1"/>
              <a:t> </a:t>
            </a:r>
            <a:endParaRPr lang="en-GB" sz="4800" b="1"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Tree>
    <p:extLst>
      <p:ext uri="{BB962C8B-B14F-4D97-AF65-F5344CB8AC3E}">
        <p14:creationId xmlns:p14="http://schemas.microsoft.com/office/powerpoint/2010/main" val="1113384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Key Dates</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9086" y="1825625"/>
            <a:ext cx="10504714" cy="4351338"/>
          </a:xfrm>
        </p:spPr>
        <p:txBody>
          <a:bodyPr>
            <a:normAutofit/>
          </a:bodyPr>
          <a:lstStyle/>
          <a:p>
            <a:r>
              <a:rPr lang="en-GB" sz="2400" b="1" dirty="0">
                <a:solidFill>
                  <a:srgbClr val="0070C0"/>
                </a:solidFill>
              </a:rPr>
              <a:t>Registration Period</a:t>
            </a:r>
          </a:p>
          <a:p>
            <a:pPr marL="0" indent="0">
              <a:buNone/>
            </a:pPr>
            <a:r>
              <a:rPr lang="en-GB" sz="2400" b="1" dirty="0"/>
              <a:t>   Wed 3</a:t>
            </a:r>
            <a:r>
              <a:rPr lang="en-GB" sz="2400" b="1" baseline="30000" dirty="0"/>
              <a:t>rd</a:t>
            </a:r>
            <a:r>
              <a:rPr lang="en-GB" sz="2400" b="1" dirty="0"/>
              <a:t> May 2023 (9.00am) – Friday 22</a:t>
            </a:r>
            <a:r>
              <a:rPr lang="en-GB" sz="2400" b="1" baseline="30000" dirty="0"/>
              <a:t>nd</a:t>
            </a:r>
            <a:r>
              <a:rPr lang="en-GB" sz="2400" b="1" dirty="0"/>
              <a:t> September 2023 (5.00pm)</a:t>
            </a:r>
          </a:p>
          <a:p>
            <a:pPr marL="0" indent="0">
              <a:buNone/>
            </a:pPr>
            <a:endParaRPr lang="en-GB" sz="800" b="1" dirty="0"/>
          </a:p>
          <a:p>
            <a:r>
              <a:rPr lang="en-GB" sz="2400" b="1" dirty="0">
                <a:solidFill>
                  <a:srgbClr val="0070C0"/>
                </a:solidFill>
              </a:rPr>
              <a:t>SEAG Entrance Assessment Paper 1</a:t>
            </a:r>
          </a:p>
          <a:p>
            <a:pPr marL="0" indent="0">
              <a:buNone/>
            </a:pPr>
            <a:r>
              <a:rPr lang="en-GB" sz="2400" b="1" dirty="0"/>
              <a:t>   Saturday 11</a:t>
            </a:r>
            <a:r>
              <a:rPr lang="en-GB" sz="2400" b="1" baseline="30000" dirty="0"/>
              <a:t>th</a:t>
            </a:r>
            <a:r>
              <a:rPr lang="en-GB" sz="2400" b="1" dirty="0"/>
              <a:t> November 2023 (am)</a:t>
            </a:r>
          </a:p>
          <a:p>
            <a:pPr marL="0" indent="0">
              <a:buNone/>
            </a:pPr>
            <a:endParaRPr lang="en-GB" sz="800" b="1" dirty="0"/>
          </a:p>
          <a:p>
            <a:r>
              <a:rPr lang="en-GB" sz="2400" b="1" dirty="0">
                <a:solidFill>
                  <a:srgbClr val="0070C0"/>
                </a:solidFill>
              </a:rPr>
              <a:t>SEAG Entrance Assessment Paper 2</a:t>
            </a:r>
          </a:p>
          <a:p>
            <a:pPr marL="0" indent="0">
              <a:buNone/>
            </a:pPr>
            <a:r>
              <a:rPr lang="en-GB" sz="2400" b="1" dirty="0"/>
              <a:t>    Saturday 25</a:t>
            </a:r>
            <a:r>
              <a:rPr lang="en-GB" sz="2400" b="1" baseline="30000" dirty="0"/>
              <a:t>th</a:t>
            </a:r>
            <a:r>
              <a:rPr lang="en-GB" sz="2400" b="1" dirty="0"/>
              <a:t> November 2023 (am)</a:t>
            </a:r>
          </a:p>
          <a:p>
            <a:pPr marL="0" indent="0">
              <a:buNone/>
            </a:pPr>
            <a:endParaRPr lang="en-GB" sz="800" b="1" dirty="0"/>
          </a:p>
          <a:p>
            <a:r>
              <a:rPr lang="en-GB" sz="2400" b="1" dirty="0">
                <a:solidFill>
                  <a:srgbClr val="0070C0"/>
                </a:solidFill>
              </a:rPr>
              <a:t>SEAG Outcomes released to parents / guardians</a:t>
            </a:r>
          </a:p>
          <a:p>
            <a:pPr marL="0" indent="0">
              <a:buNone/>
            </a:pPr>
            <a:r>
              <a:rPr lang="en-GB" sz="2400" b="1" dirty="0"/>
              <a:t>   Saturday 27</a:t>
            </a:r>
            <a:r>
              <a:rPr lang="en-GB" sz="2400" b="1" baseline="30000" dirty="0"/>
              <a:t>th</a:t>
            </a:r>
            <a:r>
              <a:rPr lang="en-GB" sz="2400" b="1" dirty="0"/>
              <a:t> January 2024</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7253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fade">
                                      <p:cBhvr>
                                        <p:cTn id="37" dur="500"/>
                                        <p:tgtEl>
                                          <p:spTgt spid="6">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fade">
                                      <p:cBhvr>
                                        <p:cTn id="4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Really Important</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751840" y="1795145"/>
            <a:ext cx="10698479" cy="4351338"/>
          </a:xfrm>
        </p:spPr>
        <p:txBody>
          <a:bodyPr>
            <a:normAutofit fontScale="70000" lnSpcReduction="20000"/>
          </a:bodyPr>
          <a:lstStyle/>
          <a:p>
            <a:pPr marL="0" indent="0">
              <a:buNone/>
            </a:pPr>
            <a:r>
              <a:rPr lang="en-GB" sz="3100" b="1" dirty="0">
                <a:solidFill>
                  <a:srgbClr val="0070C0"/>
                </a:solidFill>
              </a:rPr>
              <a:t>Registration</a:t>
            </a:r>
          </a:p>
          <a:p>
            <a:pPr>
              <a:lnSpc>
                <a:spcPct val="120000"/>
              </a:lnSpc>
            </a:pPr>
            <a:r>
              <a:rPr lang="en-GB" sz="3100" dirty="0"/>
              <a:t>Only pupils who have been registered to sit the Entrance Assessment by 5.00pm on Friday 22</a:t>
            </a:r>
            <a:r>
              <a:rPr lang="en-GB" sz="3100" baseline="30000" dirty="0"/>
              <a:t>nd</a:t>
            </a:r>
            <a:r>
              <a:rPr lang="en-GB" sz="3100" dirty="0"/>
              <a:t> September 2023 will be able to sit the Assessment.</a:t>
            </a:r>
          </a:p>
          <a:p>
            <a:r>
              <a:rPr lang="en-GB" sz="3100" dirty="0"/>
              <a:t>There is NO late registration after the 22</a:t>
            </a:r>
            <a:r>
              <a:rPr lang="en-GB" sz="3100" baseline="30000" dirty="0"/>
              <a:t>nd</a:t>
            </a:r>
            <a:r>
              <a:rPr lang="en-GB" sz="3100" dirty="0"/>
              <a:t> September 2023 deadline.</a:t>
            </a:r>
          </a:p>
          <a:p>
            <a:pPr>
              <a:lnSpc>
                <a:spcPct val="120000"/>
              </a:lnSpc>
            </a:pPr>
            <a:r>
              <a:rPr lang="en-GB" sz="3100" dirty="0"/>
              <a:t>If a pupil has not been registered he / she will NOT be able to sit the Entrance Assessment.</a:t>
            </a:r>
          </a:p>
          <a:p>
            <a:pPr marL="0" indent="0">
              <a:buNone/>
            </a:pPr>
            <a:endParaRPr lang="en-GB" sz="1100" b="1" dirty="0"/>
          </a:p>
          <a:p>
            <a:pPr marL="0" indent="0">
              <a:buNone/>
            </a:pPr>
            <a:r>
              <a:rPr lang="en-GB" sz="3100" b="1" dirty="0">
                <a:solidFill>
                  <a:srgbClr val="0070C0"/>
                </a:solidFill>
              </a:rPr>
              <a:t>SEAG Entrance Assessment Papers</a:t>
            </a:r>
          </a:p>
          <a:p>
            <a:r>
              <a:rPr lang="en-GB" sz="3100" dirty="0"/>
              <a:t>The Entrance Assessment consists of two Assessment Papers taken a fortnight apart. </a:t>
            </a:r>
          </a:p>
          <a:p>
            <a:r>
              <a:rPr lang="en-GB" sz="3100" dirty="0"/>
              <a:t>Pupils sit both Papers. It is not a choice between sitting Paper 1 or Paper 2.</a:t>
            </a:r>
          </a:p>
          <a:p>
            <a:pPr marL="0" indent="0">
              <a:buNone/>
            </a:pPr>
            <a:endParaRPr lang="en-GB" sz="1100" b="1" dirty="0"/>
          </a:p>
          <a:p>
            <a:pPr marL="0" indent="0">
              <a:buNone/>
            </a:pPr>
            <a:r>
              <a:rPr lang="en-GB" sz="3100" b="1" dirty="0">
                <a:solidFill>
                  <a:srgbClr val="0070C0"/>
                </a:solidFill>
              </a:rPr>
              <a:t>SEAG Outcomes</a:t>
            </a:r>
          </a:p>
          <a:p>
            <a:r>
              <a:rPr lang="en-GB" sz="3100" dirty="0"/>
              <a:t>These will be available </a:t>
            </a:r>
            <a:r>
              <a:rPr lang="en-GB" sz="3100" b="1" dirty="0"/>
              <a:t>online</a:t>
            </a:r>
            <a:r>
              <a:rPr lang="en-GB" sz="3100" dirty="0"/>
              <a:t> from Saturday 27</a:t>
            </a:r>
            <a:r>
              <a:rPr lang="en-GB" sz="3100" baseline="30000" dirty="0"/>
              <a:t>th</a:t>
            </a:r>
            <a:r>
              <a:rPr lang="en-GB" sz="3100" dirty="0"/>
              <a:t> January 2024. </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357296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500"/>
                                        <p:tgtEl>
                                          <p:spTgt spid="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fade">
                                      <p:cBhvr>
                                        <p:cTn id="4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1)</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r>
              <a:rPr lang="en-GB" sz="2600" b="1" dirty="0"/>
              <a:t>Parents / Guardians will use a portal in the website </a:t>
            </a:r>
            <a:r>
              <a:rPr lang="en-GB" sz="2600" b="1" dirty="0">
                <a:hlinkClick r:id="rId2"/>
              </a:rPr>
              <a:t>www.seagni.co.uk</a:t>
            </a:r>
            <a:r>
              <a:rPr lang="en-GB" sz="2600" b="1" dirty="0"/>
              <a:t> </a:t>
            </a:r>
          </a:p>
          <a:p>
            <a:endParaRPr lang="en-GB" sz="700" dirty="0"/>
          </a:p>
          <a:p>
            <a:pPr marL="0" indent="0">
              <a:buNone/>
            </a:pPr>
            <a:r>
              <a:rPr lang="en-GB" sz="2600" b="1" dirty="0"/>
              <a:t>Step 1		</a:t>
            </a:r>
            <a:r>
              <a:rPr lang="en-GB" sz="2600" b="1" dirty="0">
                <a:solidFill>
                  <a:srgbClr val="7030A0"/>
                </a:solidFill>
              </a:rPr>
              <a:t>Parent / Guardian Registration</a:t>
            </a:r>
          </a:p>
          <a:p>
            <a:pPr marL="0" indent="0">
              <a:buNone/>
            </a:pPr>
            <a:r>
              <a:rPr lang="en-GB" sz="2400" b="1" dirty="0"/>
              <a:t>The Registration process starts with the parent / guardian creating their own account in the portal.</a:t>
            </a:r>
          </a:p>
          <a:p>
            <a:pPr marL="0" indent="0">
              <a:buNone/>
            </a:pPr>
            <a:r>
              <a:rPr lang="en-GB" sz="2400" dirty="0"/>
              <a:t>This Step involves providing an email address. </a:t>
            </a:r>
          </a:p>
          <a:p>
            <a:pPr marL="0" indent="0">
              <a:buNone/>
            </a:pPr>
            <a:r>
              <a:rPr lang="en-GB" sz="2400" dirty="0"/>
              <a:t>If, for example, a parent has twins sitting the Entrance Assessment then both Pupil Applications can be carried out using the same Parent Registration with the same email address.</a:t>
            </a:r>
          </a:p>
          <a:p>
            <a:pPr marL="0" indent="0">
              <a:buNone/>
            </a:pPr>
            <a:endParaRPr lang="en-GB" sz="22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309519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2)</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indent="0">
              <a:buNone/>
            </a:pPr>
            <a:endParaRPr lang="en-GB" sz="700" dirty="0"/>
          </a:p>
          <a:p>
            <a:pPr marL="0" indent="0">
              <a:buNone/>
            </a:pPr>
            <a:r>
              <a:rPr lang="en-GB" sz="2600" b="1" dirty="0"/>
              <a:t>Step 2		</a:t>
            </a:r>
            <a:r>
              <a:rPr lang="en-GB" sz="2600" b="1" dirty="0">
                <a:solidFill>
                  <a:srgbClr val="7030A0"/>
                </a:solidFill>
              </a:rPr>
              <a:t>Pupil Application</a:t>
            </a:r>
          </a:p>
          <a:p>
            <a:pPr marL="0" indent="0">
              <a:lnSpc>
                <a:spcPct val="100000"/>
              </a:lnSpc>
              <a:buNone/>
            </a:pPr>
            <a:r>
              <a:rPr lang="en-GB" sz="2400" b="1" dirty="0"/>
              <a:t>Details about the pupil who is being registered are entered and the parent / guardian chooses the SEAG school where he / she would like their child to sit the Entrance Assessment.</a:t>
            </a:r>
          </a:p>
          <a:p>
            <a:pPr marL="0" indent="0">
              <a:buNone/>
            </a:pPr>
            <a:r>
              <a:rPr lang="en-GB" sz="2200" dirty="0"/>
              <a:t>The name and date of birth which the parent / guardian enters MUST be identical to the information on the birth certificate for the Pupil Application to be valid.</a:t>
            </a:r>
          </a:p>
          <a:p>
            <a:pPr marL="0" indent="0">
              <a:buNone/>
            </a:pPr>
            <a:r>
              <a:rPr lang="en-GB" sz="2200" dirty="0"/>
              <a:t>Parents / Guardians select, from a drop-down list, the SEAG school (Assessment Centre) which is most convenient for their child to sit the Entrance Assessment. The drop-down list will, initially, contain all 62 schools but, over time, a school could reach its maximum capacity. If that happens that school will no longer appear in the list of choices.</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109838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  The Registration Process (Step 3)</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Autofit/>
          </a:bodyPr>
          <a:lstStyle/>
          <a:p>
            <a:pPr marL="0" indent="0">
              <a:buNone/>
            </a:pPr>
            <a:endParaRPr lang="en-GB" sz="800" b="1" dirty="0"/>
          </a:p>
          <a:p>
            <a:pPr marL="0" indent="0">
              <a:buNone/>
            </a:pPr>
            <a:r>
              <a:rPr lang="en-GB" sz="2600" b="1" dirty="0"/>
              <a:t>Step 3         </a:t>
            </a:r>
            <a:r>
              <a:rPr lang="en-GB" sz="2600" b="1" dirty="0">
                <a:solidFill>
                  <a:srgbClr val="7030A0"/>
                </a:solidFill>
              </a:rPr>
              <a:t>Add Essential Documentation</a:t>
            </a:r>
          </a:p>
          <a:p>
            <a:pPr marL="0" indent="0">
              <a:buNone/>
            </a:pPr>
            <a:r>
              <a:rPr lang="en-GB" sz="2400" b="1" dirty="0"/>
              <a:t>The birth certificate and passport sized photograph are uploaded to confirm the identity of the pupil.</a:t>
            </a:r>
          </a:p>
          <a:p>
            <a:pPr marL="0" indent="0">
              <a:buNone/>
            </a:pPr>
            <a:endParaRPr lang="en-GB" sz="2000" b="1" dirty="0">
              <a:solidFill>
                <a:srgbClr val="7030A0"/>
              </a:solidFill>
            </a:endParaRPr>
          </a:p>
          <a:p>
            <a:pPr marL="0" indent="0">
              <a:buNone/>
            </a:pPr>
            <a:r>
              <a:rPr lang="en-GB" sz="2400" dirty="0"/>
              <a:t>When registering their child a parent / guardian can save the details and return later to the portal to complete the process. </a:t>
            </a:r>
          </a:p>
          <a:p>
            <a:pPr marL="0" indent="0">
              <a:buNone/>
            </a:pPr>
            <a:endParaRPr lang="en-GB" sz="2400" dirty="0"/>
          </a:p>
          <a:p>
            <a:pPr marL="0" indent="0">
              <a:buNone/>
            </a:pPr>
            <a:r>
              <a:rPr lang="en-GB" sz="2400" dirty="0"/>
              <a:t>However, the birth certificate and a passport sized photograph need to be available and uploaded at some point.</a:t>
            </a:r>
          </a:p>
          <a:p>
            <a:pPr marL="0" indent="0">
              <a:buNone/>
            </a:pPr>
            <a:endParaRPr lang="en-GB" sz="2000" dirty="0"/>
          </a:p>
          <a:p>
            <a:pPr marL="0" indent="0">
              <a:buNone/>
            </a:pPr>
            <a:r>
              <a:rPr lang="en-GB" sz="2000" dirty="0"/>
              <a:t> </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181473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fade">
                                      <p:cBhvr>
                                        <p:cTn id="22" dur="500"/>
                                        <p:tgtEl>
                                          <p:spTgt spid="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animEffect transition="in" filter="fade">
                                      <p:cBhvr>
                                        <p:cTn id="2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4)</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indent="0">
              <a:buNone/>
            </a:pPr>
            <a:endParaRPr lang="en-GB" sz="1200" b="1" dirty="0"/>
          </a:p>
          <a:p>
            <a:pPr marL="0" indent="0">
              <a:buNone/>
            </a:pPr>
            <a:r>
              <a:rPr lang="en-GB" sz="2600" b="1" dirty="0"/>
              <a:t>Step 4		</a:t>
            </a:r>
            <a:r>
              <a:rPr lang="en-GB" sz="2600" b="1" dirty="0">
                <a:solidFill>
                  <a:srgbClr val="7030A0"/>
                </a:solidFill>
              </a:rPr>
              <a:t>Optional Documentation</a:t>
            </a:r>
          </a:p>
          <a:p>
            <a:pPr marL="0" indent="0">
              <a:buNone/>
            </a:pPr>
            <a:r>
              <a:rPr lang="en-GB" sz="2400" b="1" dirty="0"/>
              <a:t>Some parents / guardians may wish to request “Access Arrangements”. Details, e.g. the Access Arrangements Policy, are provided, in the portal, at this Step to assist. </a:t>
            </a:r>
          </a:p>
          <a:p>
            <a:pPr marL="0" indent="0">
              <a:buNone/>
            </a:pPr>
            <a:r>
              <a:rPr lang="en-GB" sz="2400" b="1" dirty="0"/>
              <a:t>Those requesting Access Arrangements must upload supporting documentation as part of this Step.</a:t>
            </a:r>
          </a:p>
          <a:p>
            <a:pPr marL="0" indent="0">
              <a:buNone/>
            </a:pPr>
            <a:endParaRPr lang="en-GB" sz="2000" dirty="0"/>
          </a:p>
          <a:p>
            <a:pPr marL="0" indent="0">
              <a:buNone/>
            </a:pPr>
            <a:r>
              <a:rPr lang="en-GB" sz="2400" dirty="0"/>
              <a:t>The SEAG Access Arrangements Panel will evaluate and make decisions on each request based on the evidence provided. Those decisions will be communicated to parents through the portal.</a:t>
            </a:r>
          </a:p>
          <a:p>
            <a:pPr marL="0" indent="0">
              <a:buNone/>
            </a:pPr>
            <a:endParaRPr lang="en-GB" sz="20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2002518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2023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5)</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indent="0">
              <a:buNone/>
            </a:pPr>
            <a:r>
              <a:rPr lang="en-GB" sz="2600" b="1" dirty="0"/>
              <a:t>Step 5		</a:t>
            </a:r>
            <a:r>
              <a:rPr lang="en-GB" sz="2600" b="1" dirty="0">
                <a:solidFill>
                  <a:srgbClr val="7030A0"/>
                </a:solidFill>
              </a:rPr>
              <a:t>Payment</a:t>
            </a:r>
          </a:p>
          <a:p>
            <a:pPr marL="0" indent="0">
              <a:buNone/>
            </a:pPr>
            <a:r>
              <a:rPr lang="en-GB" sz="2400" b="1" i="0" dirty="0">
                <a:effectLst/>
              </a:rPr>
              <a:t>As part of the </a:t>
            </a:r>
            <a:r>
              <a:rPr lang="en-GB" sz="2400" b="1" dirty="0"/>
              <a:t>p</a:t>
            </a:r>
            <a:r>
              <a:rPr lang="en-GB" sz="2400" b="1" i="0" dirty="0">
                <a:effectLst/>
              </a:rPr>
              <a:t>upil registration process the parent / guardian  is required to pay a non-refundable administration fee of £20 through a secure online payment method. </a:t>
            </a:r>
          </a:p>
          <a:p>
            <a:pPr marL="0" indent="0">
              <a:buNone/>
            </a:pPr>
            <a:r>
              <a:rPr lang="en-GB" sz="2400" b="1" i="0" dirty="0">
                <a:effectLst/>
              </a:rPr>
              <a:t>Those entitled to Free School Meals (FSME) are exempt from the administration fee but must provide necessary verification of FSME status.</a:t>
            </a:r>
          </a:p>
          <a:p>
            <a:pPr marL="0" indent="0">
              <a:buNone/>
            </a:pPr>
            <a:endParaRPr lang="en-GB" sz="1900" dirty="0"/>
          </a:p>
          <a:p>
            <a:pPr marL="0" indent="0">
              <a:buNone/>
            </a:pPr>
            <a:r>
              <a:rPr lang="en-GB" sz="2400" dirty="0"/>
              <a:t>Parents / Guardians will need to make sure that they have a debit / credit card available to make the payment OR if exempt through FSME then evidence of FSME must be uploaded.</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Tree>
    <p:extLst>
      <p:ext uri="{BB962C8B-B14F-4D97-AF65-F5344CB8AC3E}">
        <p14:creationId xmlns:p14="http://schemas.microsoft.com/office/powerpoint/2010/main" val="33998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2659</Words>
  <Application>Microsoft Office PowerPoint</Application>
  <PresentationFormat>Widescreen</PresentationFormat>
  <Paragraphs>189</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Wingdings</vt:lpstr>
      <vt:lpstr>Office Theme</vt:lpstr>
      <vt:lpstr>PowerPoint Presentation</vt:lpstr>
      <vt:lpstr>                          The 2023 Entrance Assessment                                   General Information </vt:lpstr>
      <vt:lpstr>                          The 2023 Entrance Assessment                                      Key Dates </vt:lpstr>
      <vt:lpstr>                          The 2023 Entrance Assessment                                      Really Important </vt:lpstr>
      <vt:lpstr>                          The 2023 Entrance Assessment                         The Registration Process (Step 1) </vt:lpstr>
      <vt:lpstr>                          The 2023 Entrance Assessment                         The Registration Process (Step 2) </vt:lpstr>
      <vt:lpstr>                          The 2023 Entrance Assessment                         The Registration Process (Step 3) </vt:lpstr>
      <vt:lpstr>                          The 2023 Entrance Assessment                         The Registration Process (Step 4) </vt:lpstr>
      <vt:lpstr>                          The 2023 Entrance Assessment                         The Registration Process (Step 5) </vt:lpstr>
      <vt:lpstr>                          The 2023 Entrance Assessment                         The Registration Process (Step 6) </vt:lpstr>
      <vt:lpstr>                          The 2023 Entrance Assessment                                        The Papers (1)                                </vt:lpstr>
      <vt:lpstr>                          The 2023 Entrance Assessment                                        The Papers (2)                                </vt:lpstr>
      <vt:lpstr>                          The 2023 Entrance Assessment                                        SEAG Outcomes (1)                                </vt:lpstr>
      <vt:lpstr>                          The 2023 Entrance Assessment                                        SEAG Outcomes (2)                                </vt:lpstr>
      <vt:lpstr>                          The 2023 Entrance Assessment                                        SEAG Outcomes (3)                                </vt:lpstr>
      <vt:lpstr>                          The 2023 Entrance Assessment                                        SEAG Outcomes (4)                                </vt:lpstr>
      <vt:lpstr>                          The 2023 Entrance Assessment                                        SEAG Outcomes (5)                                </vt:lpstr>
      <vt:lpstr>                          The 2023 Entrance Assessment                                        SEAG Outcomes (6)                                </vt:lpstr>
      <vt:lpstr>                          The 2023 Entrance Assessment                               Sitting just one of the two Papers                                </vt:lpstr>
      <vt:lpstr>                          The 2023 Entrance Assessment                     Role of a SEAG school with P7 parents and pupils (1)                                </vt:lpstr>
      <vt:lpstr>                          The 2023 Entrance Assessment                     Role of a SEAG school with P7 parents and pupils (2)                                </vt:lpstr>
      <vt:lpstr>                                                   The 2023 Entrance Assessment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Cummings</dc:creator>
  <cp:lastModifiedBy>N Connery</cp:lastModifiedBy>
  <cp:revision>10</cp:revision>
  <cp:lastPrinted>2023-04-24T16:33:25Z</cp:lastPrinted>
  <dcterms:created xsi:type="dcterms:W3CDTF">2023-04-08T08:50:45Z</dcterms:created>
  <dcterms:modified xsi:type="dcterms:W3CDTF">2023-04-24T16:33:40Z</dcterms:modified>
</cp:coreProperties>
</file>