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handoutMasterIdLst>
    <p:handoutMasterId r:id="rId22"/>
  </p:handoutMasterIdLst>
  <p:sldIdLst>
    <p:sldId id="256" r:id="rId2"/>
    <p:sldId id="259" r:id="rId3"/>
    <p:sldId id="264" r:id="rId4"/>
    <p:sldId id="270" r:id="rId5"/>
    <p:sldId id="273" r:id="rId6"/>
    <p:sldId id="274" r:id="rId7"/>
    <p:sldId id="275" r:id="rId8"/>
    <p:sldId id="261" r:id="rId9"/>
    <p:sldId id="291" r:id="rId10"/>
    <p:sldId id="262" r:id="rId11"/>
    <p:sldId id="278" r:id="rId12"/>
    <p:sldId id="280" r:id="rId13"/>
    <p:sldId id="281" r:id="rId14"/>
    <p:sldId id="283" r:id="rId15"/>
    <p:sldId id="284" r:id="rId16"/>
    <p:sldId id="288" r:id="rId17"/>
    <p:sldId id="292" r:id="rId18"/>
    <p:sldId id="287" r:id="rId19"/>
    <p:sldId id="286" r:id="rId20"/>
  </p:sldIdLst>
  <p:sldSz cx="9144000" cy="5143500" type="screen16x9"/>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39" d="100"/>
          <a:sy n="139" d="100"/>
        </p:scale>
        <p:origin x="186" y="11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6888"/>
          </a:xfrm>
          <a:prstGeom prst="rect">
            <a:avLst/>
          </a:prstGeom>
        </p:spPr>
        <p:txBody>
          <a:bodyPr vert="horz" lIns="91438" tIns="45718" rIns="91438" bIns="45718" rtlCol="0"/>
          <a:lstStyle>
            <a:lvl1pPr algn="l">
              <a:defRPr sz="1200"/>
            </a:lvl1pPr>
          </a:lstStyle>
          <a:p>
            <a:endParaRPr lang="en-GB"/>
          </a:p>
        </p:txBody>
      </p:sp>
      <p:sp>
        <p:nvSpPr>
          <p:cNvPr id="3" name="Date Placeholder 2"/>
          <p:cNvSpPr>
            <a:spLocks noGrp="1"/>
          </p:cNvSpPr>
          <p:nvPr>
            <p:ph type="dt" sz="quarter" idx="1"/>
          </p:nvPr>
        </p:nvSpPr>
        <p:spPr>
          <a:xfrm>
            <a:off x="3849689" y="1"/>
            <a:ext cx="2946400" cy="496888"/>
          </a:xfrm>
          <a:prstGeom prst="rect">
            <a:avLst/>
          </a:prstGeom>
        </p:spPr>
        <p:txBody>
          <a:bodyPr vert="horz" lIns="91438" tIns="45718" rIns="91438" bIns="45718" rtlCol="0"/>
          <a:lstStyle>
            <a:lvl1pPr algn="r">
              <a:defRPr sz="1200"/>
            </a:lvl1pPr>
          </a:lstStyle>
          <a:p>
            <a:fld id="{E082E13B-583B-4465-B157-30967DBD9FF3}" type="datetimeFigureOut">
              <a:rPr lang="en-GB" smtClean="0"/>
              <a:t>04/01/2018</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38" tIns="45718" rIns="91438" bIns="45718" rtlCol="0" anchor="b"/>
          <a:lstStyle>
            <a:lvl1pPr algn="l">
              <a:defRPr sz="1200"/>
            </a:lvl1pPr>
          </a:lstStyle>
          <a:p>
            <a:endParaRPr lang="en-GB"/>
          </a:p>
        </p:txBody>
      </p:sp>
      <p:sp>
        <p:nvSpPr>
          <p:cNvPr id="5" name="Slide Number Placeholder 4"/>
          <p:cNvSpPr>
            <a:spLocks noGrp="1"/>
          </p:cNvSpPr>
          <p:nvPr>
            <p:ph type="sldNum" sz="quarter" idx="3"/>
          </p:nvPr>
        </p:nvSpPr>
        <p:spPr>
          <a:xfrm>
            <a:off x="3849689" y="9428163"/>
            <a:ext cx="2946400" cy="496887"/>
          </a:xfrm>
          <a:prstGeom prst="rect">
            <a:avLst/>
          </a:prstGeom>
        </p:spPr>
        <p:txBody>
          <a:bodyPr vert="horz" lIns="91438" tIns="45718" rIns="91438" bIns="45718" rtlCol="0" anchor="b"/>
          <a:lstStyle>
            <a:lvl1pPr algn="r">
              <a:defRPr sz="1200"/>
            </a:lvl1pPr>
          </a:lstStyle>
          <a:p>
            <a:fld id="{B859EF94-C125-4503-BF7A-280BCBBA9119}" type="slidenum">
              <a:rPr lang="en-GB" smtClean="0"/>
              <a:t>‹#›</a:t>
            </a:fld>
            <a:endParaRPr lang="en-GB"/>
          </a:p>
        </p:txBody>
      </p:sp>
    </p:spTree>
    <p:extLst>
      <p:ext uri="{BB962C8B-B14F-4D97-AF65-F5344CB8AC3E}">
        <p14:creationId xmlns:p14="http://schemas.microsoft.com/office/powerpoint/2010/main" val="28819469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45659" cy="498055"/>
          </a:xfrm>
          <a:prstGeom prst="rect">
            <a:avLst/>
          </a:prstGeom>
        </p:spPr>
        <p:txBody>
          <a:bodyPr vert="horz" lIns="91438" tIns="45718" rIns="91438" bIns="45718" rtlCol="0"/>
          <a:lstStyle>
            <a:lvl1pPr algn="l">
              <a:defRPr sz="1200"/>
            </a:lvl1pPr>
          </a:lstStyle>
          <a:p>
            <a:endParaRPr lang="en-GB"/>
          </a:p>
        </p:txBody>
      </p:sp>
      <p:sp>
        <p:nvSpPr>
          <p:cNvPr id="3" name="Date Placeholder 2"/>
          <p:cNvSpPr>
            <a:spLocks noGrp="1"/>
          </p:cNvSpPr>
          <p:nvPr>
            <p:ph type="dt" idx="1"/>
          </p:nvPr>
        </p:nvSpPr>
        <p:spPr>
          <a:xfrm>
            <a:off x="3850445" y="2"/>
            <a:ext cx="2945659" cy="498055"/>
          </a:xfrm>
          <a:prstGeom prst="rect">
            <a:avLst/>
          </a:prstGeom>
        </p:spPr>
        <p:txBody>
          <a:bodyPr vert="horz" lIns="91438" tIns="45718" rIns="91438" bIns="45718" rtlCol="0"/>
          <a:lstStyle>
            <a:lvl1pPr algn="r">
              <a:defRPr sz="1200"/>
            </a:lvl1pPr>
          </a:lstStyle>
          <a:p>
            <a:fld id="{AD062FED-E122-46CB-B4C0-D8C02C24EF3F}" type="datetimeFigureOut">
              <a:rPr lang="en-GB" smtClean="0"/>
              <a:t>04/01/2018</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38" tIns="45718" rIns="91438" bIns="45718"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38" tIns="45718" rIns="91438" bIns="4571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428585"/>
            <a:ext cx="2945659" cy="498054"/>
          </a:xfrm>
          <a:prstGeom prst="rect">
            <a:avLst/>
          </a:prstGeom>
        </p:spPr>
        <p:txBody>
          <a:bodyPr vert="horz" lIns="91438" tIns="45718" rIns="91438" bIns="45718" rtlCol="0" anchor="b"/>
          <a:lstStyle>
            <a:lvl1pPr algn="l">
              <a:defRPr sz="1200"/>
            </a:lvl1pPr>
          </a:lstStyle>
          <a:p>
            <a:endParaRPr lang="en-GB"/>
          </a:p>
        </p:txBody>
      </p:sp>
      <p:sp>
        <p:nvSpPr>
          <p:cNvPr id="7" name="Slide Number Placeholder 6"/>
          <p:cNvSpPr>
            <a:spLocks noGrp="1"/>
          </p:cNvSpPr>
          <p:nvPr>
            <p:ph type="sldNum" sz="quarter" idx="5"/>
          </p:nvPr>
        </p:nvSpPr>
        <p:spPr>
          <a:xfrm>
            <a:off x="3850445" y="9428585"/>
            <a:ext cx="2945659" cy="498054"/>
          </a:xfrm>
          <a:prstGeom prst="rect">
            <a:avLst/>
          </a:prstGeom>
        </p:spPr>
        <p:txBody>
          <a:bodyPr vert="horz" lIns="91438" tIns="45718" rIns="91438" bIns="45718" rtlCol="0" anchor="b"/>
          <a:lstStyle>
            <a:lvl1pPr algn="r">
              <a:defRPr sz="1200"/>
            </a:lvl1pPr>
          </a:lstStyle>
          <a:p>
            <a:fld id="{62104424-B327-4DD5-B88D-205F3D634481}" type="slidenum">
              <a:rPr lang="en-GB" smtClean="0"/>
              <a:t>‹#›</a:t>
            </a:fld>
            <a:endParaRPr lang="en-GB"/>
          </a:p>
        </p:txBody>
      </p:sp>
    </p:spTree>
    <p:extLst>
      <p:ext uri="{BB962C8B-B14F-4D97-AF65-F5344CB8AC3E}">
        <p14:creationId xmlns:p14="http://schemas.microsoft.com/office/powerpoint/2010/main" val="4150587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1" u="sng" kern="1200" dirty="0" smtClean="0">
                <a:solidFill>
                  <a:schemeClr val="tx1"/>
                </a:solidFill>
                <a:effectLst/>
                <a:latin typeface="+mn-lt"/>
                <a:ea typeface="+mn-ea"/>
                <a:cs typeface="+mn-cs"/>
              </a:rPr>
              <a:t>Slide One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Good morning Ladies and Gentlemen, Girls and boys and welcome to </a:t>
            </a:r>
            <a:r>
              <a:rPr lang="en-GB" sz="1200" kern="1200" dirty="0" err="1" smtClean="0">
                <a:solidFill>
                  <a:schemeClr val="tx1"/>
                </a:solidFill>
                <a:effectLst/>
                <a:latin typeface="+mn-lt"/>
                <a:ea typeface="+mn-ea"/>
                <a:cs typeface="+mn-cs"/>
              </a:rPr>
              <a:t>Strathearn</a:t>
            </a:r>
            <a:r>
              <a:rPr lang="en-GB" sz="1200" kern="1200" dirty="0" smtClean="0">
                <a:solidFill>
                  <a:schemeClr val="tx1"/>
                </a:solidFill>
                <a:effectLst/>
                <a:latin typeface="+mn-lt"/>
                <a:ea typeface="+mn-ea"/>
                <a:cs typeface="+mn-cs"/>
              </a:rPr>
              <a:t> School, my name is  Nicola Connery and I am the Principal of </a:t>
            </a:r>
            <a:r>
              <a:rPr lang="en-GB" sz="1200" kern="1200" dirty="0" err="1" smtClean="0">
                <a:solidFill>
                  <a:schemeClr val="tx1"/>
                </a:solidFill>
                <a:effectLst/>
                <a:latin typeface="+mn-lt"/>
                <a:ea typeface="+mn-ea"/>
                <a:cs typeface="+mn-cs"/>
              </a:rPr>
              <a:t>Strathearn</a:t>
            </a:r>
            <a:r>
              <a:rPr lang="en-GB" sz="1200" kern="1200" dirty="0" smtClean="0">
                <a:solidFill>
                  <a:schemeClr val="tx1"/>
                </a:solidFill>
                <a:effectLst/>
                <a:latin typeface="+mn-lt"/>
                <a:ea typeface="+mn-ea"/>
                <a:cs typeface="+mn-cs"/>
              </a:rPr>
              <a:t> School.  </a:t>
            </a:r>
          </a:p>
          <a:p>
            <a:r>
              <a:rPr lang="en-GB" sz="1200" kern="1200" dirty="0" smtClean="0">
                <a:solidFill>
                  <a:schemeClr val="tx1"/>
                </a:solidFill>
                <a:effectLst/>
                <a:latin typeface="+mn-lt"/>
                <a:ea typeface="+mn-ea"/>
                <a:cs typeface="+mn-cs"/>
              </a:rPr>
              <a:t>I hope that through this short presentation you will find out a lot about </a:t>
            </a:r>
            <a:r>
              <a:rPr lang="en-GB" sz="1200" kern="1200" dirty="0" err="1" smtClean="0">
                <a:solidFill>
                  <a:schemeClr val="tx1"/>
                </a:solidFill>
                <a:effectLst/>
                <a:latin typeface="+mn-lt"/>
                <a:ea typeface="+mn-ea"/>
                <a:cs typeface="+mn-cs"/>
              </a:rPr>
              <a:t>Strathearn</a:t>
            </a:r>
            <a:r>
              <a:rPr lang="en-GB" sz="1200" kern="1200" dirty="0" smtClean="0">
                <a:solidFill>
                  <a:schemeClr val="tx1"/>
                </a:solidFill>
                <a:effectLst/>
                <a:latin typeface="+mn-lt"/>
                <a:ea typeface="+mn-ea"/>
                <a:cs typeface="+mn-cs"/>
              </a:rPr>
              <a:t> School however, what I would advise is that you wander around the school asking lots of questions and girls and boys make sure you get to see the great experiments and have a go at lots of our activities on-going in our classrooms. </a:t>
            </a:r>
          </a:p>
          <a:p>
            <a:endParaRPr lang="en-GB" dirty="0"/>
          </a:p>
        </p:txBody>
      </p:sp>
      <p:sp>
        <p:nvSpPr>
          <p:cNvPr id="4" name="Slide Number Placeholder 3"/>
          <p:cNvSpPr>
            <a:spLocks noGrp="1"/>
          </p:cNvSpPr>
          <p:nvPr>
            <p:ph type="sldNum" sz="quarter" idx="10"/>
          </p:nvPr>
        </p:nvSpPr>
        <p:spPr/>
        <p:txBody>
          <a:bodyPr/>
          <a:lstStyle/>
          <a:p>
            <a:fld id="{62104424-B327-4DD5-B88D-205F3D634481}" type="slidenum">
              <a:rPr lang="en-GB" smtClean="0"/>
              <a:t>1</a:t>
            </a:fld>
            <a:endParaRPr lang="en-GB"/>
          </a:p>
        </p:txBody>
      </p:sp>
    </p:spTree>
    <p:extLst>
      <p:ext uri="{BB962C8B-B14F-4D97-AF65-F5344CB8AC3E}">
        <p14:creationId xmlns:p14="http://schemas.microsoft.com/office/powerpoint/2010/main" val="26867829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Another strength in the school is our music department</a:t>
            </a:r>
            <a:r>
              <a:rPr lang="en-GB" baseline="0" dirty="0" smtClean="0"/>
              <a:t> and we would ask you to call in this morning and see the wonderful facilities they have and I believe their them in the room this morning is learn to play the ukulele. </a:t>
            </a:r>
            <a:endParaRPr lang="en-GB" dirty="0"/>
          </a:p>
        </p:txBody>
      </p:sp>
      <p:sp>
        <p:nvSpPr>
          <p:cNvPr id="4" name="Slide Number Placeholder 3"/>
          <p:cNvSpPr>
            <a:spLocks noGrp="1"/>
          </p:cNvSpPr>
          <p:nvPr>
            <p:ph type="sldNum" sz="quarter" idx="10"/>
          </p:nvPr>
        </p:nvSpPr>
        <p:spPr/>
        <p:txBody>
          <a:bodyPr/>
          <a:lstStyle/>
          <a:p>
            <a:fld id="{62104424-B327-4DD5-B88D-205F3D634481}" type="slidenum">
              <a:rPr lang="en-GB" smtClean="0"/>
              <a:t>10</a:t>
            </a:fld>
            <a:endParaRPr lang="en-GB"/>
          </a:p>
        </p:txBody>
      </p:sp>
    </p:spTree>
    <p:extLst>
      <p:ext uri="{BB962C8B-B14F-4D97-AF65-F5344CB8AC3E}">
        <p14:creationId xmlns:p14="http://schemas.microsoft.com/office/powerpoint/2010/main" val="2854004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Drama – the girls in</a:t>
            </a:r>
            <a:r>
              <a:rPr lang="en-GB" baseline="0" dirty="0" smtClean="0"/>
              <a:t> the school get involved at dram a from a very early stage and we find that is very good for both vertical and horizontal integration of year groups. We have annual house </a:t>
            </a:r>
            <a:r>
              <a:rPr lang="en-GB" baseline="0" dirty="0" err="1" smtClean="0"/>
              <a:t>palsya</a:t>
            </a:r>
            <a:r>
              <a:rPr lang="en-GB" baseline="0" dirty="0" smtClean="0"/>
              <a:t> </a:t>
            </a:r>
            <a:r>
              <a:rPr lang="en-GB" baseline="0" dirty="0" err="1" smtClean="0"/>
              <a:t>dn</a:t>
            </a:r>
            <a:r>
              <a:rPr lang="en-GB" baseline="0" dirty="0" smtClean="0"/>
              <a:t> school productions and  our senior production is often linked with Campbell College.</a:t>
            </a:r>
            <a:endParaRPr lang="en-GB" dirty="0"/>
          </a:p>
        </p:txBody>
      </p:sp>
      <p:sp>
        <p:nvSpPr>
          <p:cNvPr id="4" name="Slide Number Placeholder 3"/>
          <p:cNvSpPr>
            <a:spLocks noGrp="1"/>
          </p:cNvSpPr>
          <p:nvPr>
            <p:ph type="sldNum" sz="quarter" idx="10"/>
          </p:nvPr>
        </p:nvSpPr>
        <p:spPr/>
        <p:txBody>
          <a:bodyPr/>
          <a:lstStyle/>
          <a:p>
            <a:fld id="{62104424-B327-4DD5-B88D-205F3D634481}" type="slidenum">
              <a:rPr lang="en-GB" smtClean="0"/>
              <a:t>11</a:t>
            </a:fld>
            <a:endParaRPr lang="en-GB"/>
          </a:p>
        </p:txBody>
      </p:sp>
    </p:spTree>
    <p:extLst>
      <p:ext uri="{BB962C8B-B14F-4D97-AF65-F5344CB8AC3E}">
        <p14:creationId xmlns:p14="http://schemas.microsoft.com/office/powerpoint/2010/main" val="34467808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Why</a:t>
            </a:r>
            <a:r>
              <a:rPr lang="en-GB" baseline="0" dirty="0" smtClean="0"/>
              <a:t> </a:t>
            </a:r>
            <a:r>
              <a:rPr lang="en-GB" dirty="0" smtClean="0"/>
              <a:t> all girls ? For the personal development we feel that it allows them to stay focussed with and builds their confidence – in an all girls environment we find</a:t>
            </a:r>
            <a:r>
              <a:rPr lang="en-GB" baseline="0" dirty="0" smtClean="0"/>
              <a:t> that girls can excel in any areas  of their personal choice– our top subject for pupil numbers within the school is in the STEM subjects  and we feel that girls can thrive at their own choice.</a:t>
            </a:r>
          </a:p>
          <a:p>
            <a:endParaRPr lang="en-GB" baseline="0" dirty="0" smtClean="0"/>
          </a:p>
          <a:p>
            <a:r>
              <a:rPr lang="en-GB" baseline="0" dirty="0" smtClean="0"/>
              <a:t>Girls can </a:t>
            </a:r>
            <a:endParaRPr lang="en-GB" dirty="0"/>
          </a:p>
        </p:txBody>
      </p:sp>
      <p:sp>
        <p:nvSpPr>
          <p:cNvPr id="4" name="Slide Number Placeholder 3"/>
          <p:cNvSpPr>
            <a:spLocks noGrp="1"/>
          </p:cNvSpPr>
          <p:nvPr>
            <p:ph type="sldNum" sz="quarter" idx="10"/>
          </p:nvPr>
        </p:nvSpPr>
        <p:spPr/>
        <p:txBody>
          <a:bodyPr/>
          <a:lstStyle/>
          <a:p>
            <a:fld id="{62104424-B327-4DD5-B88D-205F3D634481}" type="slidenum">
              <a:rPr lang="en-GB" smtClean="0"/>
              <a:t>12</a:t>
            </a:fld>
            <a:endParaRPr lang="en-GB"/>
          </a:p>
        </p:txBody>
      </p:sp>
    </p:spTree>
    <p:extLst>
      <p:ext uri="{BB962C8B-B14F-4D97-AF65-F5344CB8AC3E}">
        <p14:creationId xmlns:p14="http://schemas.microsoft.com/office/powerpoint/2010/main" val="23385807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have been allocated by DE 110 places for our Form</a:t>
            </a:r>
            <a:r>
              <a:rPr lang="en-GB" baseline="0" dirty="0" smtClean="0"/>
              <a:t> one classes – we have a catchment area that extends into North Down into the peninsula and up to north Belfast and out to </a:t>
            </a:r>
            <a:r>
              <a:rPr lang="en-GB" baseline="0" dirty="0" err="1" smtClean="0"/>
              <a:t>carrickfergus</a:t>
            </a:r>
            <a:r>
              <a:rPr lang="en-GB" baseline="0" dirty="0" smtClean="0"/>
              <a:t>!! We have currently 22 feeder primary schools for Strathearn </a:t>
            </a:r>
            <a:endParaRPr lang="en-GB" dirty="0"/>
          </a:p>
        </p:txBody>
      </p:sp>
      <p:sp>
        <p:nvSpPr>
          <p:cNvPr id="4" name="Slide Number Placeholder 3"/>
          <p:cNvSpPr>
            <a:spLocks noGrp="1"/>
          </p:cNvSpPr>
          <p:nvPr>
            <p:ph type="sldNum" sz="quarter" idx="10"/>
          </p:nvPr>
        </p:nvSpPr>
        <p:spPr/>
        <p:txBody>
          <a:bodyPr/>
          <a:lstStyle/>
          <a:p>
            <a:fld id="{62104424-B327-4DD5-B88D-205F3D634481}" type="slidenum">
              <a:rPr lang="en-GB" smtClean="0"/>
              <a:t>14</a:t>
            </a:fld>
            <a:endParaRPr lang="en-GB"/>
          </a:p>
        </p:txBody>
      </p:sp>
    </p:spTree>
    <p:extLst>
      <p:ext uri="{BB962C8B-B14F-4D97-AF65-F5344CB8AC3E}">
        <p14:creationId xmlns:p14="http://schemas.microsoft.com/office/powerpoint/2010/main" val="9482490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 you can see the intake</a:t>
            </a:r>
            <a:r>
              <a:rPr lang="en-GB" baseline="0" dirty="0" smtClean="0"/>
              <a:t> scores are all on the right hand side of the screen and we have moved between 95 and 104</a:t>
            </a:r>
            <a:endParaRPr lang="en-GB" dirty="0"/>
          </a:p>
        </p:txBody>
      </p:sp>
      <p:sp>
        <p:nvSpPr>
          <p:cNvPr id="4" name="Slide Number Placeholder 3"/>
          <p:cNvSpPr>
            <a:spLocks noGrp="1"/>
          </p:cNvSpPr>
          <p:nvPr>
            <p:ph type="sldNum" sz="quarter" idx="10"/>
          </p:nvPr>
        </p:nvSpPr>
        <p:spPr/>
        <p:txBody>
          <a:bodyPr/>
          <a:lstStyle/>
          <a:p>
            <a:fld id="{62104424-B327-4DD5-B88D-205F3D634481}" type="slidenum">
              <a:rPr lang="en-GB" smtClean="0"/>
              <a:t>15</a:t>
            </a:fld>
            <a:endParaRPr lang="en-GB"/>
          </a:p>
        </p:txBody>
      </p:sp>
    </p:spTree>
    <p:extLst>
      <p:ext uri="{BB962C8B-B14F-4D97-AF65-F5344CB8AC3E}">
        <p14:creationId xmlns:p14="http://schemas.microsoft.com/office/powerpoint/2010/main" val="27065968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take</a:t>
            </a:r>
            <a:r>
              <a:rPr lang="en-GB" baseline="0" dirty="0" smtClean="0"/>
              <a:t> the first 100 pupils from those with the highest AQE score . We the create a pool of at least fifteen pupils identifies on the criteria on the screen -  basis of the family connections criteria first of all but every year to date the pool has extend down to take account of eldest eligible  and distance from school.</a:t>
            </a:r>
            <a:endParaRPr lang="en-GB" dirty="0"/>
          </a:p>
        </p:txBody>
      </p:sp>
      <p:sp>
        <p:nvSpPr>
          <p:cNvPr id="4" name="Slide Number Placeholder 3"/>
          <p:cNvSpPr>
            <a:spLocks noGrp="1"/>
          </p:cNvSpPr>
          <p:nvPr>
            <p:ph type="sldNum" sz="quarter" idx="10"/>
          </p:nvPr>
        </p:nvSpPr>
        <p:spPr/>
        <p:txBody>
          <a:bodyPr/>
          <a:lstStyle/>
          <a:p>
            <a:fld id="{62104424-B327-4DD5-B88D-205F3D634481}" type="slidenum">
              <a:rPr lang="en-GB" smtClean="0"/>
              <a:t>16</a:t>
            </a:fld>
            <a:endParaRPr lang="en-GB"/>
          </a:p>
        </p:txBody>
      </p:sp>
    </p:spTree>
    <p:extLst>
      <p:ext uri="{BB962C8B-B14F-4D97-AF65-F5344CB8AC3E}">
        <p14:creationId xmlns:p14="http://schemas.microsoft.com/office/powerpoint/2010/main" val="36592379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 you can see the intake</a:t>
            </a:r>
            <a:r>
              <a:rPr lang="en-GB" baseline="0" dirty="0" smtClean="0"/>
              <a:t> scores are all on the right hand side of the screen and we have moved between 95 and 104</a:t>
            </a:r>
            <a:endParaRPr lang="en-GB" dirty="0"/>
          </a:p>
        </p:txBody>
      </p:sp>
      <p:sp>
        <p:nvSpPr>
          <p:cNvPr id="4" name="Slide Number Placeholder 3"/>
          <p:cNvSpPr>
            <a:spLocks noGrp="1"/>
          </p:cNvSpPr>
          <p:nvPr>
            <p:ph type="sldNum" sz="quarter" idx="10"/>
          </p:nvPr>
        </p:nvSpPr>
        <p:spPr/>
        <p:txBody>
          <a:bodyPr/>
          <a:lstStyle/>
          <a:p>
            <a:fld id="{62104424-B327-4DD5-B88D-205F3D634481}" type="slidenum">
              <a:rPr lang="en-GB" smtClean="0"/>
              <a:t>17</a:t>
            </a:fld>
            <a:endParaRPr lang="en-GB"/>
          </a:p>
        </p:txBody>
      </p:sp>
    </p:spTree>
    <p:extLst>
      <p:ext uri="{BB962C8B-B14F-4D97-AF65-F5344CB8AC3E}">
        <p14:creationId xmlns:p14="http://schemas.microsoft.com/office/powerpoint/2010/main" val="42152712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dirty="0"/>
              <a:t>Now you will glad to know that I coming to the end and we hope that you will enjoy a tour of the school we have some guides waiting outside or we have senior girls positioned around the school – Please feel free to ask as many questions as you wish and Rachel and I will be here to take questions if you need us to – so a final welcome to Strathearn school and  we really hope you enjoy your time with us.</a:t>
            </a:r>
          </a:p>
        </p:txBody>
      </p:sp>
      <p:sp>
        <p:nvSpPr>
          <p:cNvPr id="4" name="Slide Number Placeholder 3"/>
          <p:cNvSpPr>
            <a:spLocks noGrp="1"/>
          </p:cNvSpPr>
          <p:nvPr>
            <p:ph type="sldNum" sz="quarter" idx="10"/>
          </p:nvPr>
        </p:nvSpPr>
        <p:spPr/>
        <p:txBody>
          <a:bodyPr/>
          <a:lstStyle/>
          <a:p>
            <a:fld id="{62104424-B327-4DD5-B88D-205F3D634481}" type="slidenum">
              <a:rPr lang="en-GB" smtClean="0"/>
              <a:t>19</a:t>
            </a:fld>
            <a:endParaRPr lang="en-GB"/>
          </a:p>
        </p:txBody>
      </p:sp>
    </p:spTree>
    <p:extLst>
      <p:ext uri="{BB962C8B-B14F-4D97-AF65-F5344CB8AC3E}">
        <p14:creationId xmlns:p14="http://schemas.microsoft.com/office/powerpoint/2010/main" val="3294816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104424-B327-4DD5-B88D-205F3D634481}" type="slidenum">
              <a:rPr lang="en-GB" smtClean="0"/>
              <a:t>2</a:t>
            </a:fld>
            <a:endParaRPr lang="en-GB"/>
          </a:p>
        </p:txBody>
      </p:sp>
    </p:spTree>
    <p:extLst>
      <p:ext uri="{BB962C8B-B14F-4D97-AF65-F5344CB8AC3E}">
        <p14:creationId xmlns:p14="http://schemas.microsoft.com/office/powerpoint/2010/main" val="4231143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what is Strathearn like?</a:t>
            </a:r>
          </a:p>
          <a:p>
            <a:endParaRPr lang="en-GB" dirty="0" smtClean="0"/>
          </a:p>
          <a:p>
            <a:r>
              <a:rPr lang="en-GB" dirty="0" smtClean="0"/>
              <a:t>We are personal we have 780 pupils currently enrolled in the School and I like to think that we</a:t>
            </a:r>
            <a:r>
              <a:rPr lang="en-GB" baseline="0" dirty="0" smtClean="0"/>
              <a:t> really get to know them.  If you were to choose us then in Form one you would  be placed in  one of 5 classes of 22 pupils – this makes it really easy for us to get to know you and get to know your individual needs and gives you an opportunity t tell us all about you.!!  I do hope that you will find from my presentation and as you wander around the school that this school is all about the girls – our pupils as they are our reason for everything that we do </a:t>
            </a:r>
          </a:p>
          <a:p>
            <a:r>
              <a:rPr lang="en-GB" baseline="0" dirty="0" smtClean="0"/>
              <a:t>We encourage a ‘balanced curriculum and we  offer a range of subjects some of which may be new to you form Primary School and we continue to offer new subjects offers as the pupils progress up the school and we continually reviewing our subject offer in light of the need so the university's and their application and the labour market requirements. We also believe that our girls should participate in extra curricular activities and we are keen that the girls have a good work life balance and enjoy their time at school.  In Strathearn we have a 55  minute lunch break this is facilitate clubs and societies and we have many clubs that are focussed exclusively for our Junior School member that allows them to have the opportunity for leadership roles at an early stage.</a:t>
            </a:r>
            <a:endParaRPr lang="en-GB" dirty="0"/>
          </a:p>
        </p:txBody>
      </p:sp>
      <p:sp>
        <p:nvSpPr>
          <p:cNvPr id="4" name="Slide Number Placeholder 3"/>
          <p:cNvSpPr>
            <a:spLocks noGrp="1"/>
          </p:cNvSpPr>
          <p:nvPr>
            <p:ph type="sldNum" sz="quarter" idx="10"/>
          </p:nvPr>
        </p:nvSpPr>
        <p:spPr/>
        <p:txBody>
          <a:bodyPr/>
          <a:lstStyle/>
          <a:p>
            <a:fld id="{62104424-B327-4DD5-B88D-205F3D634481}" type="slidenum">
              <a:rPr lang="en-GB" smtClean="0"/>
              <a:t>3</a:t>
            </a:fld>
            <a:endParaRPr lang="en-GB"/>
          </a:p>
        </p:txBody>
      </p:sp>
    </p:spTree>
    <p:extLst>
      <p:ext uri="{BB962C8B-B14F-4D97-AF65-F5344CB8AC3E}">
        <p14:creationId xmlns:p14="http://schemas.microsoft.com/office/powerpoint/2010/main" val="2736509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a:t>
            </a:r>
            <a:r>
              <a:rPr lang="en-GB" baseline="0" dirty="0" smtClean="0"/>
              <a:t> Strathearn we pride ourselves in our outstanding pastoral care programme and the quality of care that we give to our pupils.  When you start in form One we a carefully planned in induction programme led by our Head of Year and team of tutors in which we cover all  aspects of everything you would need when settling in with us.   As I have already mentioned we are very keen to allow our pupils to undertake roles  that allows them to assume responsibility – such as forma captains members of our school council and junior librarians.  However anything we do is always carefully supported by my pastoral care team who include form tutor, head of Year, school nurses a school </a:t>
            </a:r>
            <a:r>
              <a:rPr lang="en-GB" baseline="0" dirty="0" err="1" smtClean="0"/>
              <a:t>councellor</a:t>
            </a:r>
            <a:r>
              <a:rPr lang="en-GB" baseline="0" dirty="0" smtClean="0"/>
              <a:t> and by VP pastoral   </a:t>
            </a:r>
            <a:endParaRPr lang="en-GB" dirty="0"/>
          </a:p>
        </p:txBody>
      </p:sp>
      <p:sp>
        <p:nvSpPr>
          <p:cNvPr id="4" name="Slide Number Placeholder 3"/>
          <p:cNvSpPr>
            <a:spLocks noGrp="1"/>
          </p:cNvSpPr>
          <p:nvPr>
            <p:ph type="sldNum" sz="quarter" idx="10"/>
          </p:nvPr>
        </p:nvSpPr>
        <p:spPr/>
        <p:txBody>
          <a:bodyPr/>
          <a:lstStyle/>
          <a:p>
            <a:fld id="{62104424-B327-4DD5-B88D-205F3D634481}" type="slidenum">
              <a:rPr lang="en-GB" smtClean="0"/>
              <a:t>4</a:t>
            </a:fld>
            <a:endParaRPr lang="en-GB"/>
          </a:p>
        </p:txBody>
      </p:sp>
    </p:spTree>
    <p:extLst>
      <p:ext uri="{BB962C8B-B14F-4D97-AF65-F5344CB8AC3E}">
        <p14:creationId xmlns:p14="http://schemas.microsoft.com/office/powerpoint/2010/main" val="252307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But I would now like to invite our Head Girl to speak and let you know from her perspective – what is so special about us?</a:t>
            </a:r>
            <a:r>
              <a:rPr lang="en-GB" baseline="0" dirty="0" smtClean="0"/>
              <a:t>  Rachel has attended </a:t>
            </a:r>
            <a:r>
              <a:rPr lang="en-GB" baseline="0" dirty="0" err="1" smtClean="0"/>
              <a:t>Strthearn</a:t>
            </a:r>
            <a:r>
              <a:rPr lang="en-GB" baseline="0" dirty="0" smtClean="0"/>
              <a:t> for 6. 5 years and will give you her  perspective - Rachel</a:t>
            </a:r>
            <a:endParaRPr lang="en-GB" dirty="0"/>
          </a:p>
        </p:txBody>
      </p:sp>
      <p:sp>
        <p:nvSpPr>
          <p:cNvPr id="4" name="Slide Number Placeholder 3"/>
          <p:cNvSpPr>
            <a:spLocks noGrp="1"/>
          </p:cNvSpPr>
          <p:nvPr>
            <p:ph type="sldNum" sz="quarter" idx="10"/>
          </p:nvPr>
        </p:nvSpPr>
        <p:spPr/>
        <p:txBody>
          <a:bodyPr/>
          <a:lstStyle/>
          <a:p>
            <a:fld id="{62104424-B327-4DD5-B88D-205F3D634481}" type="slidenum">
              <a:rPr lang="en-GB" smtClean="0"/>
              <a:t>5</a:t>
            </a:fld>
            <a:endParaRPr lang="en-GB"/>
          </a:p>
        </p:txBody>
      </p:sp>
    </p:spTree>
    <p:extLst>
      <p:ext uri="{BB962C8B-B14F-4D97-AF65-F5344CB8AC3E}">
        <p14:creationId xmlns:p14="http://schemas.microsoft.com/office/powerpoint/2010/main" val="36257841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Thank</a:t>
            </a:r>
            <a:r>
              <a:rPr lang="en-GB" baseline="0" dirty="0" smtClean="0"/>
              <a:t> you Rachel and Rachel epitomises the girls she represents in the school and I would ask that as you walk around this morning ask our girls what makes this school special to them?  Now of course we are here to educate our daughters and the quality of pupil achievements in this school is exceptional – we do challenge our girls to work hard and be the best that can do – from day one we make no apologies for instilling within them a ‘can do approach’ to their studies.  We also find that they drive each other forward as they talk to each other and discuss their work. We offer a great range of subjects that allows them to diversify into whatever area of academic study they choose so that they can excel. </a:t>
            </a:r>
            <a:endParaRPr lang="en-GB" dirty="0"/>
          </a:p>
        </p:txBody>
      </p:sp>
      <p:sp>
        <p:nvSpPr>
          <p:cNvPr id="4" name="Slide Number Placeholder 3"/>
          <p:cNvSpPr>
            <a:spLocks noGrp="1"/>
          </p:cNvSpPr>
          <p:nvPr>
            <p:ph type="sldNum" sz="quarter" idx="10"/>
          </p:nvPr>
        </p:nvSpPr>
        <p:spPr/>
        <p:txBody>
          <a:bodyPr/>
          <a:lstStyle/>
          <a:p>
            <a:fld id="{62104424-B327-4DD5-B88D-205F3D634481}" type="slidenum">
              <a:rPr lang="en-GB" smtClean="0"/>
              <a:t>6</a:t>
            </a:fld>
            <a:endParaRPr lang="en-GB"/>
          </a:p>
        </p:txBody>
      </p:sp>
    </p:spTree>
    <p:extLst>
      <p:ext uri="{BB962C8B-B14F-4D97-AF65-F5344CB8AC3E}">
        <p14:creationId xmlns:p14="http://schemas.microsoft.com/office/powerpoint/2010/main" val="3174227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excel in our</a:t>
            </a:r>
            <a:r>
              <a:rPr lang="en-GB" baseline="0" dirty="0" smtClean="0"/>
              <a:t> educational outcomes and have an excellent success rate in external examinations, details of all of our examination results for the past year can be found in your prospectus. My presentation will </a:t>
            </a:r>
            <a:r>
              <a:rPr lang="en-GB" baseline="0" dirty="0" err="1" smtClean="0"/>
              <a:t>aso</a:t>
            </a:r>
            <a:r>
              <a:rPr lang="en-GB" baseline="0" dirty="0" smtClean="0"/>
              <a:t> e on the school Website on Monday. 29 girls got 3A’s or better in their A levels last year.</a:t>
            </a:r>
            <a:endParaRPr lang="en-GB" dirty="0"/>
          </a:p>
        </p:txBody>
      </p:sp>
      <p:sp>
        <p:nvSpPr>
          <p:cNvPr id="4" name="Slide Number Placeholder 3"/>
          <p:cNvSpPr>
            <a:spLocks noGrp="1"/>
          </p:cNvSpPr>
          <p:nvPr>
            <p:ph type="sldNum" sz="quarter" idx="10"/>
          </p:nvPr>
        </p:nvSpPr>
        <p:spPr/>
        <p:txBody>
          <a:bodyPr/>
          <a:lstStyle/>
          <a:p>
            <a:fld id="{62104424-B327-4DD5-B88D-205F3D634481}" type="slidenum">
              <a:rPr lang="en-GB" smtClean="0"/>
              <a:t>7</a:t>
            </a:fld>
            <a:endParaRPr lang="en-GB"/>
          </a:p>
        </p:txBody>
      </p:sp>
    </p:spTree>
    <p:extLst>
      <p:ext uri="{BB962C8B-B14F-4D97-AF65-F5344CB8AC3E}">
        <p14:creationId xmlns:p14="http://schemas.microsoft.com/office/powerpoint/2010/main" val="86563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also add</a:t>
            </a:r>
            <a:r>
              <a:rPr lang="en-GB" baseline="0" dirty="0" smtClean="0"/>
              <a:t> our information into the National table of results for the UK as a produced by The Sunday times and we have consistently held out position in this over the past few years</a:t>
            </a:r>
            <a:endParaRPr lang="en-GB" dirty="0"/>
          </a:p>
        </p:txBody>
      </p:sp>
      <p:sp>
        <p:nvSpPr>
          <p:cNvPr id="4" name="Slide Number Placeholder 3"/>
          <p:cNvSpPr>
            <a:spLocks noGrp="1"/>
          </p:cNvSpPr>
          <p:nvPr>
            <p:ph type="sldNum" sz="quarter" idx="10"/>
          </p:nvPr>
        </p:nvSpPr>
        <p:spPr/>
        <p:txBody>
          <a:bodyPr/>
          <a:lstStyle/>
          <a:p>
            <a:fld id="{62104424-B327-4DD5-B88D-205F3D634481}" type="slidenum">
              <a:rPr lang="en-GB" smtClean="0"/>
              <a:t>8</a:t>
            </a:fld>
            <a:endParaRPr lang="en-GB"/>
          </a:p>
        </p:txBody>
      </p:sp>
    </p:spTree>
    <p:extLst>
      <p:ext uri="{BB962C8B-B14F-4D97-AF65-F5344CB8AC3E}">
        <p14:creationId xmlns:p14="http://schemas.microsoft.com/office/powerpoint/2010/main" val="2900684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Another strength in the school is our music department</a:t>
            </a:r>
            <a:r>
              <a:rPr lang="en-GB" baseline="0" dirty="0" smtClean="0"/>
              <a:t> and we would ask you to call in this morning and see the wonderful facilities they have and I believe their them in the room this morning is learn to play the ukulele. </a:t>
            </a:r>
            <a:endParaRPr lang="en-GB" dirty="0"/>
          </a:p>
        </p:txBody>
      </p:sp>
      <p:sp>
        <p:nvSpPr>
          <p:cNvPr id="4" name="Slide Number Placeholder 3"/>
          <p:cNvSpPr>
            <a:spLocks noGrp="1"/>
          </p:cNvSpPr>
          <p:nvPr>
            <p:ph type="sldNum" sz="quarter" idx="10"/>
          </p:nvPr>
        </p:nvSpPr>
        <p:spPr/>
        <p:txBody>
          <a:bodyPr/>
          <a:lstStyle/>
          <a:p>
            <a:fld id="{62104424-B327-4DD5-B88D-205F3D634481}" type="slidenum">
              <a:rPr lang="en-GB" smtClean="0"/>
              <a:t>9</a:t>
            </a:fld>
            <a:endParaRPr lang="en-GB"/>
          </a:p>
        </p:txBody>
      </p:sp>
    </p:spTree>
    <p:extLst>
      <p:ext uri="{BB962C8B-B14F-4D97-AF65-F5344CB8AC3E}">
        <p14:creationId xmlns:p14="http://schemas.microsoft.com/office/powerpoint/2010/main" val="2794311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ECFB61B-A2EC-4777-AF75-563D9635FBF4}" type="datetimeFigureOut">
              <a:rPr lang="en-GB" smtClean="0"/>
              <a:t>04/01/2018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8E27402-3A16-4480-8838-9E30095B4B9A}" type="slidenum">
              <a:rPr lang="en-GB" smtClean="0"/>
              <a:t>‹#›</a:t>
            </a:fld>
            <a:endParaRPr lang="en-GB"/>
          </a:p>
        </p:txBody>
      </p:sp>
    </p:spTree>
    <p:extLst>
      <p:ext uri="{BB962C8B-B14F-4D97-AF65-F5344CB8AC3E}">
        <p14:creationId xmlns:p14="http://schemas.microsoft.com/office/powerpoint/2010/main" val="22547789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ECFB61B-A2EC-4777-AF75-563D9635FBF4}" type="datetimeFigureOut">
              <a:rPr lang="en-GB" smtClean="0"/>
              <a:t>04/01/2018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8E27402-3A16-4480-8838-9E30095B4B9A}" type="slidenum">
              <a:rPr lang="en-GB" smtClean="0"/>
              <a:t>‹#›</a:t>
            </a:fld>
            <a:endParaRPr lang="en-GB"/>
          </a:p>
        </p:txBody>
      </p:sp>
    </p:spTree>
    <p:extLst>
      <p:ext uri="{BB962C8B-B14F-4D97-AF65-F5344CB8AC3E}">
        <p14:creationId xmlns:p14="http://schemas.microsoft.com/office/powerpoint/2010/main" val="4277111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ECFB61B-A2EC-4777-AF75-563D9635FBF4}" type="datetimeFigureOut">
              <a:rPr lang="en-GB" smtClean="0"/>
              <a:t>04/01/2018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8E27402-3A16-4480-8838-9E30095B4B9A}" type="slidenum">
              <a:rPr lang="en-GB" smtClean="0"/>
              <a:t>‹#›</a:t>
            </a:fld>
            <a:endParaRPr lang="en-GB"/>
          </a:p>
        </p:txBody>
      </p:sp>
    </p:spTree>
    <p:extLst>
      <p:ext uri="{BB962C8B-B14F-4D97-AF65-F5344CB8AC3E}">
        <p14:creationId xmlns:p14="http://schemas.microsoft.com/office/powerpoint/2010/main" val="3395683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ECFB61B-A2EC-4777-AF75-563D9635FBF4}" type="datetimeFigureOut">
              <a:rPr lang="en-GB" smtClean="0"/>
              <a:t>04/01/2018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8E27402-3A16-4480-8838-9E30095B4B9A}" type="slidenum">
              <a:rPr lang="en-GB" smtClean="0"/>
              <a:t>‹#›</a:t>
            </a:fld>
            <a:endParaRPr lang="en-GB"/>
          </a:p>
        </p:txBody>
      </p:sp>
    </p:spTree>
    <p:extLst>
      <p:ext uri="{BB962C8B-B14F-4D97-AF65-F5344CB8AC3E}">
        <p14:creationId xmlns:p14="http://schemas.microsoft.com/office/powerpoint/2010/main" val="489914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CFB61B-A2EC-4777-AF75-563D9635FBF4}" type="datetimeFigureOut">
              <a:rPr lang="en-GB" smtClean="0"/>
              <a:t>04/01/2018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8E27402-3A16-4480-8838-9E30095B4B9A}" type="slidenum">
              <a:rPr lang="en-GB" smtClean="0"/>
              <a:t>‹#›</a:t>
            </a:fld>
            <a:endParaRPr lang="en-GB"/>
          </a:p>
        </p:txBody>
      </p:sp>
    </p:spTree>
    <p:extLst>
      <p:ext uri="{BB962C8B-B14F-4D97-AF65-F5344CB8AC3E}">
        <p14:creationId xmlns:p14="http://schemas.microsoft.com/office/powerpoint/2010/main" val="3312702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ECFB61B-A2EC-4777-AF75-563D9635FBF4}" type="datetimeFigureOut">
              <a:rPr lang="en-GB" smtClean="0"/>
              <a:t>04/01/2018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8E27402-3A16-4480-8838-9E30095B4B9A}" type="slidenum">
              <a:rPr lang="en-GB" smtClean="0"/>
              <a:t>‹#›</a:t>
            </a:fld>
            <a:endParaRPr lang="en-GB"/>
          </a:p>
        </p:txBody>
      </p:sp>
    </p:spTree>
    <p:extLst>
      <p:ext uri="{BB962C8B-B14F-4D97-AF65-F5344CB8AC3E}">
        <p14:creationId xmlns:p14="http://schemas.microsoft.com/office/powerpoint/2010/main" val="2479443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ECFB61B-A2EC-4777-AF75-563D9635FBF4}" type="datetimeFigureOut">
              <a:rPr lang="en-GB" smtClean="0"/>
              <a:t>04/01/2018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8E27402-3A16-4480-8838-9E30095B4B9A}" type="slidenum">
              <a:rPr lang="en-GB" smtClean="0"/>
              <a:t>‹#›</a:t>
            </a:fld>
            <a:endParaRPr lang="en-GB"/>
          </a:p>
        </p:txBody>
      </p:sp>
    </p:spTree>
    <p:extLst>
      <p:ext uri="{BB962C8B-B14F-4D97-AF65-F5344CB8AC3E}">
        <p14:creationId xmlns:p14="http://schemas.microsoft.com/office/powerpoint/2010/main" val="4202356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ECFB61B-A2EC-4777-AF75-563D9635FBF4}" type="datetimeFigureOut">
              <a:rPr lang="en-GB" smtClean="0"/>
              <a:t>04/01/2018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8E27402-3A16-4480-8838-9E30095B4B9A}" type="slidenum">
              <a:rPr lang="en-GB" smtClean="0"/>
              <a:t>‹#›</a:t>
            </a:fld>
            <a:endParaRPr lang="en-GB"/>
          </a:p>
        </p:txBody>
      </p:sp>
    </p:spTree>
    <p:extLst>
      <p:ext uri="{BB962C8B-B14F-4D97-AF65-F5344CB8AC3E}">
        <p14:creationId xmlns:p14="http://schemas.microsoft.com/office/powerpoint/2010/main" val="2079956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CFB61B-A2EC-4777-AF75-563D9635FBF4}" type="datetimeFigureOut">
              <a:rPr lang="en-GB" smtClean="0"/>
              <a:t>04/01/2018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8E27402-3A16-4480-8838-9E30095B4B9A}" type="slidenum">
              <a:rPr lang="en-GB" smtClean="0"/>
              <a:t>‹#›</a:t>
            </a:fld>
            <a:endParaRPr lang="en-GB"/>
          </a:p>
        </p:txBody>
      </p:sp>
    </p:spTree>
    <p:extLst>
      <p:ext uri="{BB962C8B-B14F-4D97-AF65-F5344CB8AC3E}">
        <p14:creationId xmlns:p14="http://schemas.microsoft.com/office/powerpoint/2010/main" val="2066009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CFB61B-A2EC-4777-AF75-563D9635FBF4}" type="datetimeFigureOut">
              <a:rPr lang="en-GB" smtClean="0"/>
              <a:t>04/01/2018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8E27402-3A16-4480-8838-9E30095B4B9A}" type="slidenum">
              <a:rPr lang="en-GB" smtClean="0"/>
              <a:t>‹#›</a:t>
            </a:fld>
            <a:endParaRPr lang="en-GB"/>
          </a:p>
        </p:txBody>
      </p:sp>
    </p:spTree>
    <p:extLst>
      <p:ext uri="{BB962C8B-B14F-4D97-AF65-F5344CB8AC3E}">
        <p14:creationId xmlns:p14="http://schemas.microsoft.com/office/powerpoint/2010/main" val="3093796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CFB61B-A2EC-4777-AF75-563D9635FBF4}" type="datetimeFigureOut">
              <a:rPr lang="en-GB" smtClean="0"/>
              <a:t>04/01/2018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8E27402-3A16-4480-8838-9E30095B4B9A}" type="slidenum">
              <a:rPr lang="en-GB" smtClean="0"/>
              <a:t>‹#›</a:t>
            </a:fld>
            <a:endParaRPr lang="en-GB"/>
          </a:p>
        </p:txBody>
      </p:sp>
    </p:spTree>
    <p:extLst>
      <p:ext uri="{BB962C8B-B14F-4D97-AF65-F5344CB8AC3E}">
        <p14:creationId xmlns:p14="http://schemas.microsoft.com/office/powerpoint/2010/main" val="3948617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FECFB61B-A2EC-4777-AF75-563D9635FBF4}" type="datetimeFigureOut">
              <a:rPr lang="en-GB" smtClean="0"/>
              <a:t>04/01/2018</a:t>
            </a:fld>
            <a:endParaRPr lang="en-GB"/>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38E27402-3A16-4480-8838-9E30095B4B9A}" type="slidenum">
              <a:rPr lang="en-GB" smtClean="0"/>
              <a:t>‹#›</a:t>
            </a:fld>
            <a:endParaRPr lang="en-GB"/>
          </a:p>
        </p:txBody>
      </p:sp>
    </p:spTree>
    <p:extLst>
      <p:ext uri="{BB962C8B-B14F-4D97-AF65-F5344CB8AC3E}">
        <p14:creationId xmlns:p14="http://schemas.microsoft.com/office/powerpoint/2010/main" val="28832167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Rectangle 5"/>
          <p:cNvSpPr>
            <a:spLocks noChangeArrowheads="1"/>
          </p:cNvSpPr>
          <p:nvPr/>
        </p:nvSpPr>
        <p:spPr bwMode="auto">
          <a:xfrm>
            <a:off x="251520" y="1597819"/>
            <a:ext cx="8569325" cy="1470025"/>
          </a:xfrm>
          <a:prstGeom prst="rect">
            <a:avLst/>
          </a:prstGeom>
          <a:noFill/>
          <a:ln w="9525">
            <a:noFill/>
            <a:miter lim="800000"/>
            <a:headEnd/>
            <a:tailEnd/>
          </a:ln>
        </p:spPr>
        <p:txBody>
          <a:bodyPr anchor="ctr"/>
          <a:lstStyle/>
          <a:p>
            <a:r>
              <a:rPr lang="en-GB" sz="5400" b="1" dirty="0"/>
              <a:t>Welcome to</a:t>
            </a:r>
            <a:br>
              <a:rPr lang="en-GB" sz="5400" b="1" dirty="0"/>
            </a:br>
            <a:r>
              <a:rPr lang="en-GB" sz="5400" b="1" dirty="0"/>
              <a:t>Strathearn Open Morning</a:t>
            </a:r>
            <a:endParaRPr lang="en-GB" sz="4800" b="1" dirty="0"/>
          </a:p>
        </p:txBody>
      </p:sp>
      <p:sp>
        <p:nvSpPr>
          <p:cNvPr id="6" name="Text Box 6"/>
          <p:cNvSpPr txBox="1">
            <a:spLocks noChangeArrowheads="1"/>
          </p:cNvSpPr>
          <p:nvPr/>
        </p:nvSpPr>
        <p:spPr bwMode="auto">
          <a:xfrm>
            <a:off x="2050355" y="3478471"/>
            <a:ext cx="6842125" cy="369332"/>
          </a:xfrm>
          <a:prstGeom prst="rect">
            <a:avLst/>
          </a:prstGeom>
          <a:noFill/>
          <a:ln w="9525">
            <a:noFill/>
            <a:miter lim="800000"/>
            <a:headEnd/>
            <a:tailEnd/>
          </a:ln>
        </p:spPr>
        <p:txBody>
          <a:bodyPr>
            <a:spAutoFit/>
          </a:bodyPr>
          <a:lstStyle/>
          <a:p>
            <a:pPr algn="r">
              <a:spcBef>
                <a:spcPct val="50000"/>
              </a:spcBef>
            </a:pPr>
            <a:r>
              <a:rPr lang="en-GB" b="1" i="1" dirty="0">
                <a:solidFill>
                  <a:srgbClr val="660033"/>
                </a:solidFill>
              </a:rPr>
              <a:t>Please can you ensure that all mobile phones are on silent.</a:t>
            </a:r>
          </a:p>
        </p:txBody>
      </p:sp>
      <p:pic>
        <p:nvPicPr>
          <p:cNvPr id="7" name="Picture 6" descr="Hearing loop.jpg"/>
          <p:cNvPicPr>
            <a:picLocks noChangeAspect="1"/>
          </p:cNvPicPr>
          <p:nvPr/>
        </p:nvPicPr>
        <p:blipFill>
          <a:blip r:embed="rId4" cstate="print"/>
          <a:stretch>
            <a:fillRect/>
          </a:stretch>
        </p:blipFill>
        <p:spPr>
          <a:xfrm>
            <a:off x="7705239" y="1122091"/>
            <a:ext cx="1438275" cy="1438275"/>
          </a:xfrm>
          <a:prstGeom prst="rect">
            <a:avLst/>
          </a:prstGeom>
        </p:spPr>
      </p:pic>
    </p:spTree>
    <p:extLst>
      <p:ext uri="{BB962C8B-B14F-4D97-AF65-F5344CB8AC3E}">
        <p14:creationId xmlns:p14="http://schemas.microsoft.com/office/powerpoint/2010/main" val="31285528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12"/>
          <p:cNvSpPr>
            <a:spLocks noChangeArrowheads="1"/>
          </p:cNvSpPr>
          <p:nvPr/>
        </p:nvSpPr>
        <p:spPr bwMode="auto">
          <a:xfrm>
            <a:off x="1259632" y="1152737"/>
            <a:ext cx="7993633" cy="122870"/>
          </a:xfrm>
          <a:prstGeom prst="rect">
            <a:avLst/>
          </a:prstGeom>
          <a:solidFill>
            <a:srgbClr val="993366"/>
          </a:solidFill>
          <a:ln w="19050">
            <a:solidFill>
              <a:schemeClr val="tx1"/>
            </a:solidFill>
            <a:miter lim="800000"/>
            <a:headEnd/>
            <a:tailEnd/>
          </a:ln>
        </p:spPr>
        <p:txBody>
          <a:bodyPr wrap="none" anchor="ctr"/>
          <a:lstStyle/>
          <a:p>
            <a:endParaRPr lang="en-US"/>
          </a:p>
        </p:txBody>
      </p:sp>
      <p:sp>
        <p:nvSpPr>
          <p:cNvPr id="4" name="Rectangle 10"/>
          <p:cNvSpPr>
            <a:spLocks noChangeArrowheads="1"/>
          </p:cNvSpPr>
          <p:nvPr/>
        </p:nvSpPr>
        <p:spPr bwMode="auto">
          <a:xfrm>
            <a:off x="1547664" y="333376"/>
            <a:ext cx="7596336" cy="769441"/>
          </a:xfrm>
          <a:prstGeom prst="rect">
            <a:avLst/>
          </a:prstGeom>
          <a:noFill/>
          <a:ln w="9525">
            <a:noFill/>
            <a:miter lim="800000"/>
            <a:headEnd/>
            <a:tailEnd/>
          </a:ln>
        </p:spPr>
        <p:txBody>
          <a:bodyPr wrap="square">
            <a:spAutoFit/>
          </a:bodyPr>
          <a:lstStyle/>
          <a:p>
            <a:r>
              <a:rPr lang="en-GB" sz="4000" b="1" dirty="0"/>
              <a:t>Pupil Success </a:t>
            </a:r>
            <a:r>
              <a:rPr lang="en-GB" sz="4400" b="1" dirty="0" smtClean="0"/>
              <a:t> </a:t>
            </a:r>
            <a:r>
              <a:rPr lang="en-GB" sz="4000" b="1" dirty="0"/>
              <a:t>– </a:t>
            </a:r>
            <a:r>
              <a:rPr lang="en-GB" sz="4000" b="1" dirty="0" smtClean="0"/>
              <a:t>Music</a:t>
            </a:r>
            <a:endParaRPr lang="en-GB" sz="4000" b="1" dirty="0"/>
          </a:p>
        </p:txBody>
      </p:sp>
      <p:sp>
        <p:nvSpPr>
          <p:cNvPr id="6" name="Rectangle 5"/>
          <p:cNvSpPr/>
          <p:nvPr/>
        </p:nvSpPr>
        <p:spPr>
          <a:xfrm>
            <a:off x="6623585" y="1436193"/>
            <a:ext cx="2484919" cy="1846659"/>
          </a:xfrm>
          <a:prstGeom prst="rect">
            <a:avLst/>
          </a:prstGeom>
        </p:spPr>
        <p:txBody>
          <a:bodyPr wrap="square">
            <a:spAutoFit/>
          </a:bodyPr>
          <a:lstStyle/>
          <a:p>
            <a:pPr marL="1074738" indent="-1074738"/>
            <a:endParaRPr lang="en-GB" sz="2000" b="1" dirty="0"/>
          </a:p>
          <a:p>
            <a:pPr marL="1074738" indent="-1074738"/>
            <a:endParaRPr lang="en-GB" sz="2000" b="1" dirty="0" smtClean="0"/>
          </a:p>
          <a:p>
            <a:pPr marL="1074738" indent="-1074738"/>
            <a:r>
              <a:rPr lang="en-GB" sz="2000" b="1" dirty="0"/>
              <a:t>	</a:t>
            </a:r>
            <a:endParaRPr lang="en-GB" sz="2000" b="1" dirty="0" smtClean="0"/>
          </a:p>
          <a:p>
            <a:pPr>
              <a:spcAft>
                <a:spcPts val="600"/>
              </a:spcAft>
            </a:pPr>
            <a:r>
              <a:rPr lang="en-GB" b="1" dirty="0" smtClean="0"/>
              <a:t>Pupils perform at many school events and enter competitions.</a:t>
            </a:r>
            <a:endParaRPr lang="en-GB" b="1" dirty="0"/>
          </a:p>
        </p:txBody>
      </p:sp>
      <p:pic>
        <p:nvPicPr>
          <p:cNvPr id="7"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47664" y="1563637"/>
            <a:ext cx="4966656" cy="3314051"/>
          </a:xfrm>
          <a:prstGeom prst="rect">
            <a:avLst/>
          </a:prstGeom>
        </p:spPr>
      </p:pic>
    </p:spTree>
    <p:extLst>
      <p:ext uri="{BB962C8B-B14F-4D97-AF65-F5344CB8AC3E}">
        <p14:creationId xmlns:p14="http://schemas.microsoft.com/office/powerpoint/2010/main" val="4386126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12"/>
          <p:cNvSpPr>
            <a:spLocks noChangeArrowheads="1"/>
          </p:cNvSpPr>
          <p:nvPr/>
        </p:nvSpPr>
        <p:spPr bwMode="auto">
          <a:xfrm>
            <a:off x="1259632" y="1152737"/>
            <a:ext cx="7993633" cy="122870"/>
          </a:xfrm>
          <a:prstGeom prst="rect">
            <a:avLst/>
          </a:prstGeom>
          <a:solidFill>
            <a:srgbClr val="993366"/>
          </a:solidFill>
          <a:ln w="19050">
            <a:solidFill>
              <a:schemeClr val="tx1"/>
            </a:solidFill>
            <a:miter lim="800000"/>
            <a:headEnd/>
            <a:tailEnd/>
          </a:ln>
        </p:spPr>
        <p:txBody>
          <a:bodyPr wrap="none" anchor="ctr"/>
          <a:lstStyle/>
          <a:p>
            <a:endParaRPr lang="en-US"/>
          </a:p>
        </p:txBody>
      </p:sp>
      <p:sp>
        <p:nvSpPr>
          <p:cNvPr id="4" name="Rectangle 10"/>
          <p:cNvSpPr>
            <a:spLocks noChangeArrowheads="1"/>
          </p:cNvSpPr>
          <p:nvPr/>
        </p:nvSpPr>
        <p:spPr bwMode="auto">
          <a:xfrm>
            <a:off x="1547664" y="333376"/>
            <a:ext cx="7596336" cy="707886"/>
          </a:xfrm>
          <a:prstGeom prst="rect">
            <a:avLst/>
          </a:prstGeom>
          <a:noFill/>
          <a:ln w="9525">
            <a:noFill/>
            <a:miter lim="800000"/>
            <a:headEnd/>
            <a:tailEnd/>
          </a:ln>
        </p:spPr>
        <p:txBody>
          <a:bodyPr wrap="square">
            <a:spAutoFit/>
          </a:bodyPr>
          <a:lstStyle/>
          <a:p>
            <a:r>
              <a:rPr lang="en-GB" sz="4000" b="1" dirty="0"/>
              <a:t>Pupil </a:t>
            </a:r>
            <a:r>
              <a:rPr lang="en-GB" sz="4000" b="1" dirty="0" smtClean="0"/>
              <a:t>Success– Drama</a:t>
            </a:r>
            <a:endParaRPr lang="en-GB" sz="4000" b="1" dirty="0"/>
          </a:p>
        </p:txBody>
      </p:sp>
      <p:sp>
        <p:nvSpPr>
          <p:cNvPr id="7" name="TextBox 6"/>
          <p:cNvSpPr txBox="1"/>
          <p:nvPr/>
        </p:nvSpPr>
        <p:spPr>
          <a:xfrm>
            <a:off x="1331640" y="3507854"/>
            <a:ext cx="7241620" cy="1308050"/>
          </a:xfrm>
          <a:prstGeom prst="rect">
            <a:avLst/>
          </a:prstGeom>
          <a:noFill/>
        </p:spPr>
        <p:txBody>
          <a:bodyPr wrap="square" rtlCol="0">
            <a:spAutoFit/>
          </a:bodyPr>
          <a:lstStyle/>
          <a:p>
            <a:pPr marL="1074738" indent="-1074738">
              <a:spcAft>
                <a:spcPts val="600"/>
              </a:spcAft>
            </a:pPr>
            <a:endParaRPr lang="en-US" sz="1600" b="1" dirty="0" smtClean="0"/>
          </a:p>
          <a:p>
            <a:pPr marL="1074738" indent="-1074738">
              <a:spcAft>
                <a:spcPts val="600"/>
              </a:spcAft>
            </a:pPr>
            <a:r>
              <a:rPr lang="en-US" sz="1600" b="1" dirty="0" smtClean="0"/>
              <a:t>Dec. 2017  ‘The Sound of Music’</a:t>
            </a:r>
          </a:p>
          <a:p>
            <a:pPr marL="1074738" indent="-1074738">
              <a:spcAft>
                <a:spcPts val="600"/>
              </a:spcAft>
            </a:pPr>
            <a:r>
              <a:rPr lang="en-GB" sz="1600" b="1" dirty="0"/>
              <a:t>Oct. </a:t>
            </a:r>
            <a:r>
              <a:rPr lang="en-GB" sz="1600" b="1" dirty="0" smtClean="0"/>
              <a:t>2017   </a:t>
            </a:r>
            <a:r>
              <a:rPr lang="en-GB" sz="1600" b="1" dirty="0"/>
              <a:t>House Play Competition (each October</a:t>
            </a:r>
            <a:r>
              <a:rPr lang="en-GB" sz="1600" b="1" dirty="0" smtClean="0"/>
              <a:t>)</a:t>
            </a:r>
            <a:endParaRPr lang="en-US" sz="1600" b="1" dirty="0" smtClean="0"/>
          </a:p>
          <a:p>
            <a:pPr marL="1074738" indent="-1074738">
              <a:spcAft>
                <a:spcPts val="600"/>
              </a:spcAft>
            </a:pPr>
            <a:r>
              <a:rPr lang="en-US" sz="1600" b="1" dirty="0" smtClean="0"/>
              <a:t>Mar. 2017   </a:t>
            </a:r>
            <a:r>
              <a:rPr lang="en-US" sz="1500" b="1" dirty="0" smtClean="0"/>
              <a:t>Evening of musical theatre </a:t>
            </a:r>
            <a:r>
              <a:rPr lang="en-GB" sz="1500" b="1" dirty="0" smtClean="0"/>
              <a:t>with </a:t>
            </a:r>
            <a:r>
              <a:rPr lang="en-GB" sz="1500" b="1" dirty="0"/>
              <a:t>Campbell </a:t>
            </a:r>
            <a:r>
              <a:rPr lang="en-GB" sz="1500" b="1" dirty="0" smtClean="0"/>
              <a:t>College</a:t>
            </a:r>
            <a:endParaRPr lang="en-US" sz="1500" b="1" dirty="0" smtClean="0"/>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263818">
            <a:off x="6385627" y="3199139"/>
            <a:ext cx="2534041" cy="1678390"/>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2280" y="1452826"/>
            <a:ext cx="1877168" cy="1243319"/>
          </a:xfrm>
          <a:prstGeom prst="rect">
            <a:avLst/>
          </a:prstGeom>
        </p:spPr>
      </p:pic>
      <p:pic>
        <p:nvPicPr>
          <p:cNvPr id="12" name="Content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43422" y="1562683"/>
            <a:ext cx="2914686" cy="194517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3" name="Content Placeholder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44909" y="1615909"/>
            <a:ext cx="2435136" cy="1624869"/>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1657189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12"/>
          <p:cNvSpPr>
            <a:spLocks noChangeArrowheads="1"/>
          </p:cNvSpPr>
          <p:nvPr/>
        </p:nvSpPr>
        <p:spPr bwMode="auto">
          <a:xfrm>
            <a:off x="1259632" y="1152737"/>
            <a:ext cx="7993633" cy="122870"/>
          </a:xfrm>
          <a:prstGeom prst="rect">
            <a:avLst/>
          </a:prstGeom>
          <a:solidFill>
            <a:srgbClr val="993366"/>
          </a:solidFill>
          <a:ln w="19050">
            <a:solidFill>
              <a:schemeClr val="tx1"/>
            </a:solidFill>
            <a:miter lim="800000"/>
            <a:headEnd/>
            <a:tailEnd/>
          </a:ln>
        </p:spPr>
        <p:txBody>
          <a:bodyPr wrap="none" anchor="ctr"/>
          <a:lstStyle/>
          <a:p>
            <a:endParaRPr lang="en-US"/>
          </a:p>
        </p:txBody>
      </p:sp>
      <p:sp>
        <p:nvSpPr>
          <p:cNvPr id="4" name="Rectangle 10"/>
          <p:cNvSpPr>
            <a:spLocks noChangeArrowheads="1"/>
          </p:cNvSpPr>
          <p:nvPr/>
        </p:nvSpPr>
        <p:spPr bwMode="auto">
          <a:xfrm>
            <a:off x="1547664" y="333376"/>
            <a:ext cx="6264275" cy="707886"/>
          </a:xfrm>
          <a:prstGeom prst="rect">
            <a:avLst/>
          </a:prstGeom>
          <a:noFill/>
          <a:ln w="9525">
            <a:noFill/>
            <a:miter lim="800000"/>
            <a:headEnd/>
            <a:tailEnd/>
          </a:ln>
        </p:spPr>
        <p:txBody>
          <a:bodyPr>
            <a:spAutoFit/>
          </a:bodyPr>
          <a:lstStyle/>
          <a:p>
            <a:r>
              <a:rPr lang="en-GB" sz="4000" b="1" dirty="0" smtClean="0"/>
              <a:t>Why an all girls’ school?</a:t>
            </a:r>
            <a:endParaRPr lang="en-GB" sz="4000" b="1" dirty="0"/>
          </a:p>
        </p:txBody>
      </p:sp>
      <p:sp>
        <p:nvSpPr>
          <p:cNvPr id="7" name="Rectangle 5"/>
          <p:cNvSpPr>
            <a:spLocks noChangeArrowheads="1"/>
          </p:cNvSpPr>
          <p:nvPr/>
        </p:nvSpPr>
        <p:spPr bwMode="auto">
          <a:xfrm>
            <a:off x="1547664" y="1419622"/>
            <a:ext cx="7129462" cy="1440160"/>
          </a:xfrm>
          <a:prstGeom prst="rect">
            <a:avLst/>
          </a:prstGeom>
          <a:noFill/>
          <a:ln w="12700">
            <a:noFill/>
            <a:miter lim="800000"/>
            <a:headEnd/>
            <a:tailEnd/>
          </a:ln>
        </p:spPr>
        <p:txBody>
          <a:bodyPr lIns="90488" tIns="44450" rIns="90488" bIns="44450"/>
          <a:lstStyle/>
          <a:p>
            <a:pPr marL="465138" indent="-465138">
              <a:spcBef>
                <a:spcPct val="50000"/>
              </a:spcBef>
              <a:buFont typeface="Wingdings" pitchFamily="2" charset="2"/>
              <a:buChar char="Ø"/>
            </a:pPr>
            <a:r>
              <a:rPr lang="en-GB" sz="3200" b="1" dirty="0"/>
              <a:t>Personal </a:t>
            </a:r>
            <a:r>
              <a:rPr lang="en-GB" sz="3200" b="1" dirty="0" smtClean="0"/>
              <a:t>development</a:t>
            </a:r>
          </a:p>
          <a:p>
            <a:pPr marL="465138" indent="-465138">
              <a:spcBef>
                <a:spcPct val="50000"/>
              </a:spcBef>
              <a:buFont typeface="Wingdings" pitchFamily="2" charset="2"/>
              <a:buChar char="Ø"/>
            </a:pPr>
            <a:endParaRPr lang="en-GB" sz="3200" b="1" dirty="0"/>
          </a:p>
          <a:p>
            <a:pPr marL="465138" indent="-465138">
              <a:spcBef>
                <a:spcPct val="50000"/>
              </a:spcBef>
              <a:buFont typeface="Wingdings" pitchFamily="2" charset="2"/>
              <a:buChar char="Ø"/>
            </a:pPr>
            <a:r>
              <a:rPr lang="en-GB" sz="3200" b="1" dirty="0"/>
              <a:t>Academic </a:t>
            </a:r>
          </a:p>
          <a:p>
            <a:pPr>
              <a:spcBef>
                <a:spcPct val="50000"/>
              </a:spcBef>
            </a:pPr>
            <a:r>
              <a:rPr lang="en-GB" sz="3200" b="1" dirty="0" smtClean="0"/>
              <a:t>development</a:t>
            </a:r>
            <a:endParaRPr lang="en-GB" sz="3200" b="1"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99992" y="2556659"/>
            <a:ext cx="3456384" cy="2289293"/>
          </a:xfrm>
          <a:prstGeom prst="rect">
            <a:avLst/>
          </a:prstGeom>
        </p:spPr>
      </p:pic>
    </p:spTree>
    <p:extLst>
      <p:ext uri="{BB962C8B-B14F-4D97-AF65-F5344CB8AC3E}">
        <p14:creationId xmlns:p14="http://schemas.microsoft.com/office/powerpoint/2010/main" val="14136144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12"/>
          <p:cNvSpPr>
            <a:spLocks noChangeArrowheads="1"/>
          </p:cNvSpPr>
          <p:nvPr/>
        </p:nvSpPr>
        <p:spPr bwMode="auto">
          <a:xfrm>
            <a:off x="1259632" y="1152737"/>
            <a:ext cx="7993633" cy="122870"/>
          </a:xfrm>
          <a:prstGeom prst="rect">
            <a:avLst/>
          </a:prstGeom>
          <a:solidFill>
            <a:srgbClr val="993366"/>
          </a:solidFill>
          <a:ln w="19050">
            <a:solidFill>
              <a:schemeClr val="tx1"/>
            </a:solidFill>
            <a:miter lim="800000"/>
            <a:headEnd/>
            <a:tailEnd/>
          </a:ln>
        </p:spPr>
        <p:txBody>
          <a:bodyPr wrap="none" anchor="ctr"/>
          <a:lstStyle/>
          <a:p>
            <a:endParaRPr lang="en-US"/>
          </a:p>
        </p:txBody>
      </p:sp>
      <p:sp>
        <p:nvSpPr>
          <p:cNvPr id="4" name="Rectangle 10"/>
          <p:cNvSpPr>
            <a:spLocks noChangeArrowheads="1"/>
          </p:cNvSpPr>
          <p:nvPr/>
        </p:nvSpPr>
        <p:spPr bwMode="auto">
          <a:xfrm>
            <a:off x="1547664" y="333376"/>
            <a:ext cx="6264275" cy="707886"/>
          </a:xfrm>
          <a:prstGeom prst="rect">
            <a:avLst/>
          </a:prstGeom>
          <a:noFill/>
          <a:ln w="9525">
            <a:noFill/>
            <a:miter lim="800000"/>
            <a:headEnd/>
            <a:tailEnd/>
          </a:ln>
        </p:spPr>
        <p:txBody>
          <a:bodyPr>
            <a:spAutoFit/>
          </a:bodyPr>
          <a:lstStyle/>
          <a:p>
            <a:r>
              <a:rPr lang="en-GB" sz="4000" b="1" dirty="0"/>
              <a:t>Who comes to Strathearn?</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7902" b="18410"/>
          <a:stretch/>
        </p:blipFill>
        <p:spPr>
          <a:xfrm>
            <a:off x="1642746" y="1491630"/>
            <a:ext cx="7227403" cy="3528392"/>
          </a:xfrm>
          <a:prstGeom prst="rect">
            <a:avLst/>
          </a:prstGeom>
          <a:ln>
            <a:noFill/>
          </a:ln>
          <a:effectLst>
            <a:softEdge rad="112500"/>
          </a:effectLst>
        </p:spPr>
      </p:pic>
    </p:spTree>
    <p:extLst>
      <p:ext uri="{BB962C8B-B14F-4D97-AF65-F5344CB8AC3E}">
        <p14:creationId xmlns:p14="http://schemas.microsoft.com/office/powerpoint/2010/main" val="42460002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12"/>
          <p:cNvSpPr>
            <a:spLocks noChangeArrowheads="1"/>
          </p:cNvSpPr>
          <p:nvPr/>
        </p:nvSpPr>
        <p:spPr bwMode="auto">
          <a:xfrm>
            <a:off x="1259632" y="1152737"/>
            <a:ext cx="7993633" cy="122870"/>
          </a:xfrm>
          <a:prstGeom prst="rect">
            <a:avLst/>
          </a:prstGeom>
          <a:solidFill>
            <a:srgbClr val="993366"/>
          </a:solidFill>
          <a:ln w="19050">
            <a:solidFill>
              <a:schemeClr val="tx1"/>
            </a:solidFill>
            <a:miter lim="800000"/>
            <a:headEnd/>
            <a:tailEnd/>
          </a:ln>
        </p:spPr>
        <p:txBody>
          <a:bodyPr wrap="none" anchor="ctr"/>
          <a:lstStyle/>
          <a:p>
            <a:endParaRPr lang="en-US"/>
          </a:p>
        </p:txBody>
      </p:sp>
      <p:sp>
        <p:nvSpPr>
          <p:cNvPr id="4" name="Rectangle 10"/>
          <p:cNvSpPr>
            <a:spLocks noChangeArrowheads="1"/>
          </p:cNvSpPr>
          <p:nvPr/>
        </p:nvSpPr>
        <p:spPr bwMode="auto">
          <a:xfrm>
            <a:off x="1547664" y="333376"/>
            <a:ext cx="6264275" cy="707886"/>
          </a:xfrm>
          <a:prstGeom prst="rect">
            <a:avLst/>
          </a:prstGeom>
          <a:noFill/>
          <a:ln w="9525">
            <a:noFill/>
            <a:miter lim="800000"/>
            <a:headEnd/>
            <a:tailEnd/>
          </a:ln>
        </p:spPr>
        <p:txBody>
          <a:bodyPr>
            <a:spAutoFit/>
          </a:bodyPr>
          <a:lstStyle/>
          <a:p>
            <a:r>
              <a:rPr lang="en-GB" sz="4000" b="1" dirty="0"/>
              <a:t>Who comes to Strathearn?</a:t>
            </a:r>
          </a:p>
        </p:txBody>
      </p:sp>
      <p:sp>
        <p:nvSpPr>
          <p:cNvPr id="7" name="Rectangle 5"/>
          <p:cNvSpPr>
            <a:spLocks noChangeArrowheads="1"/>
          </p:cNvSpPr>
          <p:nvPr/>
        </p:nvSpPr>
        <p:spPr bwMode="auto">
          <a:xfrm>
            <a:off x="1547664" y="1347614"/>
            <a:ext cx="7129462" cy="2736304"/>
          </a:xfrm>
          <a:prstGeom prst="rect">
            <a:avLst/>
          </a:prstGeom>
          <a:noFill/>
          <a:ln w="12700">
            <a:noFill/>
            <a:miter lim="800000"/>
            <a:headEnd/>
            <a:tailEnd/>
          </a:ln>
        </p:spPr>
        <p:txBody>
          <a:bodyPr lIns="90488" tIns="44450" rIns="90488" bIns="44450"/>
          <a:lstStyle/>
          <a:p>
            <a:pPr marL="465138" indent="-465138">
              <a:spcBef>
                <a:spcPct val="50000"/>
              </a:spcBef>
              <a:buFont typeface="Wingdings" pitchFamily="2" charset="2"/>
              <a:buChar char="Ø"/>
            </a:pPr>
            <a:r>
              <a:rPr lang="en-GB" sz="3200" b="1" dirty="0"/>
              <a:t>110 places </a:t>
            </a:r>
            <a:r>
              <a:rPr lang="en-GB" sz="3200" b="1" dirty="0" smtClean="0"/>
              <a:t>just </a:t>
            </a:r>
            <a:r>
              <a:rPr lang="en-GB" sz="3200" b="1" dirty="0"/>
              <a:t>for </a:t>
            </a:r>
            <a:r>
              <a:rPr lang="en-GB" sz="3200" b="1" dirty="0" smtClean="0"/>
              <a:t>girls</a:t>
            </a:r>
          </a:p>
          <a:p>
            <a:pPr>
              <a:spcBef>
                <a:spcPct val="50000"/>
              </a:spcBef>
            </a:pPr>
            <a:endParaRPr lang="en-GB" sz="3200" b="1" dirty="0"/>
          </a:p>
          <a:p>
            <a:pPr marL="465138" indent="-465138">
              <a:spcBef>
                <a:spcPct val="50000"/>
              </a:spcBef>
              <a:buFont typeface="Wingdings" pitchFamily="2" charset="2"/>
              <a:buChar char="Ø"/>
            </a:pPr>
            <a:r>
              <a:rPr lang="en-GB" sz="3200" b="1" dirty="0"/>
              <a:t>Very wide </a:t>
            </a:r>
            <a:r>
              <a:rPr lang="en-GB" sz="3200" b="1" dirty="0" smtClean="0"/>
              <a:t/>
            </a:r>
            <a:br>
              <a:rPr lang="en-GB" sz="3200" b="1" dirty="0" smtClean="0"/>
            </a:br>
            <a:r>
              <a:rPr lang="en-GB" sz="3200" b="1" dirty="0" smtClean="0"/>
              <a:t>catchment </a:t>
            </a:r>
            <a:r>
              <a:rPr lang="en-GB" sz="3200" b="1" dirty="0"/>
              <a:t>area</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1901" y="1995686"/>
            <a:ext cx="4244413" cy="2811957"/>
          </a:xfrm>
          <a:prstGeom prst="rect">
            <a:avLst/>
          </a:prstGeom>
          <a:ln>
            <a:noFill/>
          </a:ln>
          <a:effectLst>
            <a:softEdge rad="112500"/>
          </a:effectLst>
        </p:spPr>
      </p:pic>
    </p:spTree>
    <p:extLst>
      <p:ext uri="{BB962C8B-B14F-4D97-AF65-F5344CB8AC3E}">
        <p14:creationId xmlns:p14="http://schemas.microsoft.com/office/powerpoint/2010/main" val="20910647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12"/>
          <p:cNvSpPr>
            <a:spLocks noChangeArrowheads="1"/>
          </p:cNvSpPr>
          <p:nvPr/>
        </p:nvSpPr>
        <p:spPr bwMode="auto">
          <a:xfrm>
            <a:off x="1259632" y="1152737"/>
            <a:ext cx="7993633" cy="122870"/>
          </a:xfrm>
          <a:prstGeom prst="rect">
            <a:avLst/>
          </a:prstGeom>
          <a:solidFill>
            <a:srgbClr val="993366"/>
          </a:solidFill>
          <a:ln w="19050">
            <a:solidFill>
              <a:schemeClr val="tx1"/>
            </a:solidFill>
            <a:miter lim="800000"/>
            <a:headEnd/>
            <a:tailEnd/>
          </a:ln>
        </p:spPr>
        <p:txBody>
          <a:bodyPr wrap="none" anchor="ctr"/>
          <a:lstStyle/>
          <a:p>
            <a:endParaRPr lang="en-US"/>
          </a:p>
        </p:txBody>
      </p:sp>
      <p:sp>
        <p:nvSpPr>
          <p:cNvPr id="4" name="Rectangle 10"/>
          <p:cNvSpPr>
            <a:spLocks noChangeArrowheads="1"/>
          </p:cNvSpPr>
          <p:nvPr/>
        </p:nvSpPr>
        <p:spPr bwMode="auto">
          <a:xfrm>
            <a:off x="1547664" y="333376"/>
            <a:ext cx="6264275" cy="707886"/>
          </a:xfrm>
          <a:prstGeom prst="rect">
            <a:avLst/>
          </a:prstGeom>
          <a:noFill/>
          <a:ln w="9525">
            <a:noFill/>
            <a:miter lim="800000"/>
            <a:headEnd/>
            <a:tailEnd/>
          </a:ln>
        </p:spPr>
        <p:txBody>
          <a:bodyPr>
            <a:spAutoFit/>
          </a:bodyPr>
          <a:lstStyle/>
          <a:p>
            <a:r>
              <a:rPr lang="en-GB" sz="4000" b="1" dirty="0"/>
              <a:t>Admissions patterns</a:t>
            </a:r>
          </a:p>
        </p:txBody>
      </p:sp>
      <p:graphicFrame>
        <p:nvGraphicFramePr>
          <p:cNvPr id="9" name="Table 8"/>
          <p:cNvGraphicFramePr>
            <a:graphicFrameLocks noGrp="1"/>
          </p:cNvGraphicFramePr>
          <p:nvPr>
            <p:extLst>
              <p:ext uri="{D42A27DB-BD31-4B8C-83A1-F6EECF244321}">
                <p14:modId xmlns:p14="http://schemas.microsoft.com/office/powerpoint/2010/main" val="2785699321"/>
              </p:ext>
            </p:extLst>
          </p:nvPr>
        </p:nvGraphicFramePr>
        <p:xfrm>
          <a:off x="1403647" y="1347614"/>
          <a:ext cx="7632848" cy="2394269"/>
        </p:xfrm>
        <a:graphic>
          <a:graphicData uri="http://schemas.openxmlformats.org/drawingml/2006/table">
            <a:tbl>
              <a:tblPr firstRow="1" bandRow="1">
                <a:tableStyleId>{073A0DAA-6AF3-43AB-8588-CEC1D06C72B9}</a:tableStyleId>
              </a:tblPr>
              <a:tblGrid>
                <a:gridCol w="1156493">
                  <a:extLst>
                    <a:ext uri="{9D8B030D-6E8A-4147-A177-3AD203B41FA5}">
                      <a16:colId xmlns:a16="http://schemas.microsoft.com/office/drawing/2014/main" val="20000"/>
                    </a:ext>
                  </a:extLst>
                </a:gridCol>
                <a:gridCol w="1773287">
                  <a:extLst>
                    <a:ext uri="{9D8B030D-6E8A-4147-A177-3AD203B41FA5}">
                      <a16:colId xmlns:a16="http://schemas.microsoft.com/office/drawing/2014/main" val="20001"/>
                    </a:ext>
                  </a:extLst>
                </a:gridCol>
                <a:gridCol w="1773287">
                  <a:extLst>
                    <a:ext uri="{9D8B030D-6E8A-4147-A177-3AD203B41FA5}">
                      <a16:colId xmlns:a16="http://schemas.microsoft.com/office/drawing/2014/main" val="20002"/>
                    </a:ext>
                  </a:extLst>
                </a:gridCol>
                <a:gridCol w="1696188">
                  <a:extLst>
                    <a:ext uri="{9D8B030D-6E8A-4147-A177-3AD203B41FA5}">
                      <a16:colId xmlns:a16="http://schemas.microsoft.com/office/drawing/2014/main" val="20003"/>
                    </a:ext>
                  </a:extLst>
                </a:gridCol>
                <a:gridCol w="1233593">
                  <a:extLst>
                    <a:ext uri="{9D8B030D-6E8A-4147-A177-3AD203B41FA5}">
                      <a16:colId xmlns:a16="http://schemas.microsoft.com/office/drawing/2014/main" val="20004"/>
                    </a:ext>
                  </a:extLst>
                </a:gridCol>
              </a:tblGrid>
              <a:tr h="720080">
                <a:tc>
                  <a:txBody>
                    <a:bodyPr/>
                    <a:lstStyle/>
                    <a:p>
                      <a:pPr algn="ctr"/>
                      <a:r>
                        <a:rPr lang="en-GB" sz="1900" dirty="0" smtClean="0"/>
                        <a:t>Year</a:t>
                      </a:r>
                      <a:endParaRPr lang="en-GB" sz="1900" dirty="0"/>
                    </a:p>
                  </a:txBody>
                  <a:tcPr anchor="ctr"/>
                </a:tc>
                <a:tc>
                  <a:txBody>
                    <a:bodyPr/>
                    <a:lstStyle/>
                    <a:p>
                      <a:pPr algn="ctr"/>
                      <a:r>
                        <a:rPr lang="en-GB" sz="1900" dirty="0" smtClean="0"/>
                        <a:t>Admissions Number</a:t>
                      </a:r>
                      <a:endParaRPr lang="en-GB" sz="1900" dirty="0"/>
                    </a:p>
                  </a:txBody>
                  <a:tcPr anchor="ctr"/>
                </a:tc>
                <a:tc>
                  <a:txBody>
                    <a:bodyPr/>
                    <a:lstStyle/>
                    <a:p>
                      <a:pPr algn="ctr"/>
                      <a:r>
                        <a:rPr lang="en-GB" sz="1900" dirty="0" smtClean="0"/>
                        <a:t>Total</a:t>
                      </a:r>
                      <a:r>
                        <a:rPr lang="en-GB" sz="1900" baseline="0" dirty="0" smtClean="0"/>
                        <a:t> Applications</a:t>
                      </a:r>
                      <a:endParaRPr lang="en-GB" sz="1900" dirty="0"/>
                    </a:p>
                  </a:txBody>
                  <a:tcPr anchor="ctr"/>
                </a:tc>
                <a:tc>
                  <a:txBody>
                    <a:bodyPr/>
                    <a:lstStyle/>
                    <a:p>
                      <a:pPr algn="ctr"/>
                      <a:r>
                        <a:rPr lang="en-GB" sz="1900" dirty="0" smtClean="0"/>
                        <a:t>Total Admissions</a:t>
                      </a:r>
                      <a:endParaRPr lang="en-GB" sz="1900" dirty="0"/>
                    </a:p>
                  </a:txBody>
                  <a:tcPr anchor="ctr"/>
                </a:tc>
                <a:tc>
                  <a:txBody>
                    <a:bodyPr/>
                    <a:lstStyle/>
                    <a:p>
                      <a:pPr algn="ctr"/>
                      <a:r>
                        <a:rPr lang="en-GB" sz="1900" dirty="0" smtClean="0"/>
                        <a:t>Lowest score</a:t>
                      </a:r>
                      <a:endParaRPr lang="en-GB" sz="1900" dirty="0"/>
                    </a:p>
                  </a:txBody>
                  <a:tcPr anchor="ctr"/>
                </a:tc>
                <a:extLst>
                  <a:ext uri="{0D108BD9-81ED-4DB2-BD59-A6C34878D82A}">
                    <a16:rowId xmlns:a16="http://schemas.microsoft.com/office/drawing/2014/main" val="10000"/>
                  </a:ext>
                </a:extLst>
              </a:tr>
              <a:tr h="432048">
                <a:tc>
                  <a:txBody>
                    <a:bodyPr/>
                    <a:lstStyle/>
                    <a:p>
                      <a:pPr algn="ctr"/>
                      <a:r>
                        <a:rPr lang="en-GB" sz="1900" dirty="0" smtClean="0"/>
                        <a:t>Sept 14</a:t>
                      </a:r>
                      <a:endParaRPr lang="en-GB" sz="1900" dirty="0"/>
                    </a:p>
                  </a:txBody>
                  <a:tcPr/>
                </a:tc>
                <a:tc>
                  <a:txBody>
                    <a:bodyPr/>
                    <a:lstStyle/>
                    <a:p>
                      <a:pPr algn="ctr"/>
                      <a:r>
                        <a:rPr lang="en-GB" sz="1900" dirty="0" smtClean="0"/>
                        <a:t>110</a:t>
                      </a:r>
                      <a:endParaRPr lang="en-GB" sz="1900" dirty="0"/>
                    </a:p>
                  </a:txBody>
                  <a:tcPr/>
                </a:tc>
                <a:tc>
                  <a:txBody>
                    <a:bodyPr/>
                    <a:lstStyle/>
                    <a:p>
                      <a:pPr algn="ctr"/>
                      <a:r>
                        <a:rPr lang="en-GB" sz="1900" dirty="0" smtClean="0"/>
                        <a:t>177</a:t>
                      </a:r>
                      <a:endParaRPr lang="en-GB" sz="1900" dirty="0">
                        <a:solidFill>
                          <a:schemeClr val="tx1"/>
                        </a:solidFill>
                      </a:endParaRPr>
                    </a:p>
                  </a:txBody>
                  <a:tcPr/>
                </a:tc>
                <a:tc>
                  <a:txBody>
                    <a:bodyPr/>
                    <a:lstStyle/>
                    <a:p>
                      <a:pPr algn="ctr"/>
                      <a:r>
                        <a:rPr lang="en-GB" sz="1900" dirty="0" smtClean="0"/>
                        <a:t>110</a:t>
                      </a:r>
                      <a:endParaRPr lang="en-GB" sz="1900" dirty="0"/>
                    </a:p>
                  </a:txBody>
                  <a:tcPr/>
                </a:tc>
                <a:tc>
                  <a:txBody>
                    <a:bodyPr/>
                    <a:lstStyle/>
                    <a:p>
                      <a:pPr algn="ctr"/>
                      <a:r>
                        <a:rPr lang="en-GB" sz="1900" dirty="0" smtClean="0"/>
                        <a:t>98</a:t>
                      </a:r>
                      <a:endParaRPr lang="en-GB" sz="1900" dirty="0"/>
                    </a:p>
                  </a:txBody>
                  <a:tcPr/>
                </a:tc>
                <a:extLst>
                  <a:ext uri="{0D108BD9-81ED-4DB2-BD59-A6C34878D82A}">
                    <a16:rowId xmlns:a16="http://schemas.microsoft.com/office/drawing/2014/main" val="10001"/>
                  </a:ext>
                </a:extLst>
              </a:tr>
              <a:tr h="414047">
                <a:tc>
                  <a:txBody>
                    <a:bodyPr/>
                    <a:lstStyle/>
                    <a:p>
                      <a:pPr algn="ctr"/>
                      <a:r>
                        <a:rPr lang="en-GB" sz="1900" dirty="0" smtClean="0"/>
                        <a:t>Sept 15</a:t>
                      </a:r>
                      <a:endParaRPr lang="en-GB" sz="1900" dirty="0"/>
                    </a:p>
                  </a:txBody>
                  <a:tcPr/>
                </a:tc>
                <a:tc>
                  <a:txBody>
                    <a:bodyPr/>
                    <a:lstStyle/>
                    <a:p>
                      <a:pPr algn="ctr"/>
                      <a:r>
                        <a:rPr lang="en-GB" sz="1900" dirty="0" smtClean="0"/>
                        <a:t>110</a:t>
                      </a:r>
                      <a:endParaRPr lang="en-GB" sz="1900" dirty="0"/>
                    </a:p>
                  </a:txBody>
                  <a:tcPr/>
                </a:tc>
                <a:tc>
                  <a:txBody>
                    <a:bodyPr/>
                    <a:lstStyle/>
                    <a:p>
                      <a:pPr algn="ctr"/>
                      <a:r>
                        <a:rPr lang="en-GB" sz="1900" dirty="0" smtClean="0"/>
                        <a:t>191</a:t>
                      </a:r>
                      <a:endParaRPr lang="en-GB" sz="1900" dirty="0">
                        <a:solidFill>
                          <a:schemeClr val="tx1"/>
                        </a:solidFill>
                      </a:endParaRPr>
                    </a:p>
                  </a:txBody>
                  <a:tcPr/>
                </a:tc>
                <a:tc>
                  <a:txBody>
                    <a:bodyPr/>
                    <a:lstStyle/>
                    <a:p>
                      <a:pPr algn="ctr"/>
                      <a:r>
                        <a:rPr lang="en-GB" sz="1900" dirty="0" smtClean="0"/>
                        <a:t>110</a:t>
                      </a:r>
                      <a:endParaRPr lang="en-GB" sz="1900" dirty="0"/>
                    </a:p>
                  </a:txBody>
                  <a:tcPr/>
                </a:tc>
                <a:tc>
                  <a:txBody>
                    <a:bodyPr/>
                    <a:lstStyle/>
                    <a:p>
                      <a:pPr algn="ctr"/>
                      <a:r>
                        <a:rPr lang="en-GB" sz="1900" dirty="0" smtClean="0"/>
                        <a:t>104</a:t>
                      </a:r>
                      <a:endParaRPr lang="en-GB" sz="1900" dirty="0"/>
                    </a:p>
                  </a:txBody>
                  <a:tcPr/>
                </a:tc>
                <a:extLst>
                  <a:ext uri="{0D108BD9-81ED-4DB2-BD59-A6C34878D82A}">
                    <a16:rowId xmlns:a16="http://schemas.microsoft.com/office/drawing/2014/main" val="10002"/>
                  </a:ext>
                </a:extLst>
              </a:tr>
              <a:tr h="414047">
                <a:tc>
                  <a:txBody>
                    <a:bodyPr/>
                    <a:lstStyle/>
                    <a:p>
                      <a:pPr algn="ctr"/>
                      <a:r>
                        <a:rPr lang="en-GB" sz="1900" dirty="0" smtClean="0"/>
                        <a:t>Sept 16</a:t>
                      </a:r>
                      <a:endParaRPr lang="en-GB" sz="1900" dirty="0"/>
                    </a:p>
                  </a:txBody>
                  <a:tcPr/>
                </a:tc>
                <a:tc>
                  <a:txBody>
                    <a:bodyPr/>
                    <a:lstStyle/>
                    <a:p>
                      <a:pPr algn="ctr"/>
                      <a:r>
                        <a:rPr lang="en-GB" sz="1900" dirty="0" smtClean="0"/>
                        <a:t>110</a:t>
                      </a:r>
                      <a:endParaRPr lang="en-GB" sz="1900" dirty="0"/>
                    </a:p>
                  </a:txBody>
                  <a:tcPr/>
                </a:tc>
                <a:tc>
                  <a:txBody>
                    <a:bodyPr/>
                    <a:lstStyle/>
                    <a:p>
                      <a:pPr algn="ctr"/>
                      <a:r>
                        <a:rPr lang="en-GB" sz="1900" dirty="0" smtClean="0"/>
                        <a:t>154</a:t>
                      </a:r>
                      <a:endParaRPr lang="en-GB" sz="1900" dirty="0">
                        <a:solidFill>
                          <a:schemeClr val="tx1"/>
                        </a:solidFill>
                      </a:endParaRPr>
                    </a:p>
                  </a:txBody>
                  <a:tcPr/>
                </a:tc>
                <a:tc>
                  <a:txBody>
                    <a:bodyPr/>
                    <a:lstStyle/>
                    <a:p>
                      <a:pPr algn="ctr"/>
                      <a:r>
                        <a:rPr lang="en-GB" sz="1900" dirty="0" smtClean="0"/>
                        <a:t>110</a:t>
                      </a:r>
                      <a:endParaRPr lang="en-GB" sz="1900" dirty="0"/>
                    </a:p>
                  </a:txBody>
                  <a:tcPr/>
                </a:tc>
                <a:tc>
                  <a:txBody>
                    <a:bodyPr/>
                    <a:lstStyle/>
                    <a:p>
                      <a:pPr algn="ctr"/>
                      <a:r>
                        <a:rPr lang="en-GB" sz="1900" dirty="0" smtClean="0"/>
                        <a:t>102</a:t>
                      </a:r>
                      <a:endParaRPr lang="en-GB" sz="1900" dirty="0"/>
                    </a:p>
                  </a:txBody>
                  <a:tcPr/>
                </a:tc>
                <a:extLst>
                  <a:ext uri="{0D108BD9-81ED-4DB2-BD59-A6C34878D82A}">
                    <a16:rowId xmlns:a16="http://schemas.microsoft.com/office/drawing/2014/main" val="10003"/>
                  </a:ext>
                </a:extLst>
              </a:tr>
              <a:tr h="414047">
                <a:tc>
                  <a:txBody>
                    <a:bodyPr/>
                    <a:lstStyle/>
                    <a:p>
                      <a:pPr algn="ctr"/>
                      <a:r>
                        <a:rPr lang="en-US" sz="1900" dirty="0" smtClean="0">
                          <a:solidFill>
                            <a:srgbClr val="FF0000"/>
                          </a:solidFill>
                        </a:rPr>
                        <a:t>Sept 17</a:t>
                      </a:r>
                      <a:endParaRPr lang="en-GB" sz="1900" dirty="0">
                        <a:solidFill>
                          <a:srgbClr val="FF0000"/>
                        </a:solidFill>
                      </a:endParaRPr>
                    </a:p>
                  </a:txBody>
                  <a:tcPr/>
                </a:tc>
                <a:tc>
                  <a:txBody>
                    <a:bodyPr/>
                    <a:lstStyle/>
                    <a:p>
                      <a:pPr algn="ctr"/>
                      <a:r>
                        <a:rPr lang="en-US" sz="1900" dirty="0" smtClean="0">
                          <a:solidFill>
                            <a:srgbClr val="FF0000"/>
                          </a:solidFill>
                        </a:rPr>
                        <a:t>110</a:t>
                      </a:r>
                      <a:endParaRPr lang="en-GB" sz="1900" dirty="0">
                        <a:solidFill>
                          <a:srgbClr val="FF0000"/>
                        </a:solidFill>
                      </a:endParaRPr>
                    </a:p>
                  </a:txBody>
                  <a:tcPr/>
                </a:tc>
                <a:tc>
                  <a:txBody>
                    <a:bodyPr/>
                    <a:lstStyle/>
                    <a:p>
                      <a:pPr algn="ctr"/>
                      <a:r>
                        <a:rPr lang="en-US" sz="1900" dirty="0" smtClean="0">
                          <a:solidFill>
                            <a:srgbClr val="FF0000"/>
                          </a:solidFill>
                        </a:rPr>
                        <a:t>125</a:t>
                      </a:r>
                      <a:endParaRPr lang="en-GB" sz="1900" dirty="0">
                        <a:solidFill>
                          <a:srgbClr val="FF0000"/>
                        </a:solidFill>
                      </a:endParaRPr>
                    </a:p>
                  </a:txBody>
                  <a:tcPr/>
                </a:tc>
                <a:tc>
                  <a:txBody>
                    <a:bodyPr/>
                    <a:lstStyle/>
                    <a:p>
                      <a:pPr algn="ctr"/>
                      <a:r>
                        <a:rPr lang="en-US" sz="1900" dirty="0" smtClean="0">
                          <a:solidFill>
                            <a:srgbClr val="FF0000"/>
                          </a:solidFill>
                        </a:rPr>
                        <a:t>110</a:t>
                      </a:r>
                      <a:endParaRPr lang="en-GB" sz="1900" dirty="0">
                        <a:solidFill>
                          <a:srgbClr val="FF0000"/>
                        </a:solidFill>
                      </a:endParaRPr>
                    </a:p>
                  </a:txBody>
                  <a:tcPr/>
                </a:tc>
                <a:tc>
                  <a:txBody>
                    <a:bodyPr/>
                    <a:lstStyle/>
                    <a:p>
                      <a:pPr algn="ctr"/>
                      <a:r>
                        <a:rPr lang="en-GB" sz="1900" dirty="0" smtClean="0">
                          <a:solidFill>
                            <a:srgbClr val="FF0000"/>
                          </a:solidFill>
                        </a:rPr>
                        <a:t>96</a:t>
                      </a:r>
                      <a:endParaRPr lang="en-GB" sz="1900" dirty="0">
                        <a:solidFill>
                          <a:srgbClr val="FF0000"/>
                        </a:solidFill>
                      </a:endParaRPr>
                    </a:p>
                  </a:txBody>
                  <a:tcPr/>
                </a:tc>
                <a:extLst>
                  <a:ext uri="{0D108BD9-81ED-4DB2-BD59-A6C34878D82A}">
                    <a16:rowId xmlns:a16="http://schemas.microsoft.com/office/drawing/2014/main" val="10004"/>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355658425"/>
              </p:ext>
            </p:extLst>
          </p:nvPr>
        </p:nvGraphicFramePr>
        <p:xfrm>
          <a:off x="1403647" y="3867894"/>
          <a:ext cx="7632848" cy="1143000"/>
        </p:xfrm>
        <a:graphic>
          <a:graphicData uri="http://schemas.openxmlformats.org/drawingml/2006/table">
            <a:tbl>
              <a:tblPr firstRow="1" bandRow="1">
                <a:tableStyleId>{073A0DAA-6AF3-43AB-8588-CEC1D06C72B9}</a:tableStyleId>
              </a:tblPr>
              <a:tblGrid>
                <a:gridCol w="3816424">
                  <a:extLst>
                    <a:ext uri="{9D8B030D-6E8A-4147-A177-3AD203B41FA5}">
                      <a16:colId xmlns:a16="http://schemas.microsoft.com/office/drawing/2014/main" val="20000"/>
                    </a:ext>
                  </a:extLst>
                </a:gridCol>
                <a:gridCol w="1908212">
                  <a:extLst>
                    <a:ext uri="{9D8B030D-6E8A-4147-A177-3AD203B41FA5}">
                      <a16:colId xmlns:a16="http://schemas.microsoft.com/office/drawing/2014/main" val="20001"/>
                    </a:ext>
                  </a:extLst>
                </a:gridCol>
                <a:gridCol w="1908212">
                  <a:extLst>
                    <a:ext uri="{9D8B030D-6E8A-4147-A177-3AD203B41FA5}">
                      <a16:colId xmlns:a16="http://schemas.microsoft.com/office/drawing/2014/main" val="20002"/>
                    </a:ext>
                  </a:extLst>
                </a:gridCol>
              </a:tblGrid>
              <a:tr h="375920">
                <a:tc>
                  <a:txBody>
                    <a:bodyPr/>
                    <a:lstStyle/>
                    <a:p>
                      <a:r>
                        <a:rPr lang="en-GB" sz="1900" dirty="0" smtClean="0"/>
                        <a:t>Sept. 2016 - applicants accepted</a:t>
                      </a:r>
                      <a:endParaRPr lang="en-GB" sz="1900" dirty="0"/>
                    </a:p>
                  </a:txBody>
                  <a:tcPr/>
                </a:tc>
                <a:tc>
                  <a:txBody>
                    <a:bodyPr/>
                    <a:lstStyle/>
                    <a:p>
                      <a:r>
                        <a:rPr lang="en-GB" sz="1900" dirty="0" smtClean="0"/>
                        <a:t>September 2016</a:t>
                      </a:r>
                      <a:endParaRPr lang="en-GB" sz="1900" dirty="0"/>
                    </a:p>
                  </a:txBody>
                  <a:tcPr/>
                </a:tc>
                <a:tc>
                  <a:txBody>
                    <a:bodyPr/>
                    <a:lstStyle/>
                    <a:p>
                      <a:r>
                        <a:rPr lang="en-GB" sz="1900" dirty="0" smtClean="0"/>
                        <a:t>September 2017</a:t>
                      </a:r>
                      <a:endParaRPr lang="en-GB" sz="1900" dirty="0"/>
                    </a:p>
                  </a:txBody>
                  <a:tcPr/>
                </a:tc>
                <a:extLst>
                  <a:ext uri="{0D108BD9-81ED-4DB2-BD59-A6C34878D82A}">
                    <a16:rowId xmlns:a16="http://schemas.microsoft.com/office/drawing/2014/main" val="10000"/>
                  </a:ext>
                </a:extLst>
              </a:tr>
              <a:tr h="375920">
                <a:tc>
                  <a:txBody>
                    <a:bodyPr/>
                    <a:lstStyle/>
                    <a:p>
                      <a:r>
                        <a:rPr lang="en-GB" sz="1900" dirty="0" smtClean="0"/>
                        <a:t>All applicants with scores between</a:t>
                      </a:r>
                      <a:endParaRPr lang="en-GB" sz="1900" kern="1200" dirty="0">
                        <a:solidFill>
                          <a:schemeClr val="dk1"/>
                        </a:solidFill>
                        <a:latin typeface="+mn-lt"/>
                        <a:ea typeface="+mn-ea"/>
                        <a:cs typeface="+mn-cs"/>
                      </a:endParaRPr>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GB" sz="1900" dirty="0" smtClean="0"/>
                        <a:t>106 and </a:t>
                      </a:r>
                      <a:r>
                        <a:rPr lang="en-GB" sz="1900" kern="1200" dirty="0" smtClean="0"/>
                        <a:t>125</a:t>
                      </a:r>
                      <a:endParaRPr lang="en-GB" sz="1900" kern="1200" dirty="0" smtClean="0">
                        <a:solidFill>
                          <a:schemeClr val="dk1"/>
                        </a:solidFill>
                        <a:latin typeface="+mn-lt"/>
                        <a:ea typeface="+mn-ea"/>
                        <a:cs typeface="+mn-cs"/>
                      </a:endParaRPr>
                    </a:p>
                  </a:txBody>
                  <a:tcPr/>
                </a:tc>
                <a:tc>
                  <a:txBody>
                    <a:bodyPr/>
                    <a:lstStyle/>
                    <a:p>
                      <a:r>
                        <a:rPr lang="en-GB" sz="1900" kern="1200" dirty="0" smtClean="0">
                          <a:solidFill>
                            <a:srgbClr val="FF0000"/>
                          </a:solidFill>
                          <a:latin typeface="+mn-lt"/>
                          <a:ea typeface="+mn-ea"/>
                          <a:cs typeface="+mn-cs"/>
                        </a:rPr>
                        <a:t>103</a:t>
                      </a:r>
                      <a:r>
                        <a:rPr lang="en-GB" sz="1900" kern="1200" baseline="0" dirty="0" smtClean="0">
                          <a:solidFill>
                            <a:srgbClr val="FF0000"/>
                          </a:solidFill>
                          <a:latin typeface="+mn-lt"/>
                          <a:ea typeface="+mn-ea"/>
                          <a:cs typeface="+mn-cs"/>
                        </a:rPr>
                        <a:t> </a:t>
                      </a:r>
                      <a:r>
                        <a:rPr lang="en-GB" sz="1900" kern="1200" dirty="0" smtClean="0">
                          <a:solidFill>
                            <a:srgbClr val="FF0000"/>
                          </a:solidFill>
                          <a:latin typeface="+mn-lt"/>
                          <a:ea typeface="+mn-ea"/>
                          <a:cs typeface="+mn-cs"/>
                        </a:rPr>
                        <a:t>and 125</a:t>
                      </a:r>
                      <a:endParaRPr lang="en-GB" sz="1900" kern="1200" dirty="0">
                        <a:solidFill>
                          <a:srgbClr val="FF0000"/>
                        </a:solidFill>
                        <a:latin typeface="+mn-lt"/>
                        <a:ea typeface="+mn-ea"/>
                        <a:cs typeface="+mn-cs"/>
                      </a:endParaRPr>
                    </a:p>
                  </a:txBody>
                  <a:tcPr/>
                </a:tc>
                <a:extLst>
                  <a:ext uri="{0D108BD9-81ED-4DB2-BD59-A6C34878D82A}">
                    <a16:rowId xmlns:a16="http://schemas.microsoft.com/office/drawing/2014/main" val="10001"/>
                  </a:ext>
                </a:extLst>
              </a:tr>
              <a:tr h="375920">
                <a:tc>
                  <a:txBody>
                    <a:bodyPr/>
                    <a:lstStyle/>
                    <a:p>
                      <a:r>
                        <a:rPr lang="en-GB" sz="1900" dirty="0" smtClean="0"/>
                        <a:t>Applicants from the ‘pool’</a:t>
                      </a:r>
                      <a:endParaRPr lang="en-GB" sz="1900" dirty="0"/>
                    </a:p>
                  </a:txBody>
                  <a:tcPr/>
                </a:tc>
                <a:tc>
                  <a:txBody>
                    <a:bodyPr/>
                    <a:lstStyle/>
                    <a:p>
                      <a:r>
                        <a:rPr lang="en-GB" sz="1900" dirty="0" smtClean="0"/>
                        <a:t>Nine: </a:t>
                      </a:r>
                      <a:r>
                        <a:rPr lang="en-GB" sz="1900" baseline="0" dirty="0" smtClean="0"/>
                        <a:t> 102 – 105</a:t>
                      </a:r>
                      <a:endParaRPr lang="en-GB" sz="1900" dirty="0"/>
                    </a:p>
                  </a:txBody>
                  <a:tcPr/>
                </a:tc>
                <a:tc>
                  <a:txBody>
                    <a:bodyPr/>
                    <a:lstStyle/>
                    <a:p>
                      <a:r>
                        <a:rPr lang="en-GB" sz="1900" dirty="0" smtClean="0">
                          <a:solidFill>
                            <a:srgbClr val="FF0000"/>
                          </a:solidFill>
                        </a:rPr>
                        <a:t>Nine:  </a:t>
                      </a:r>
                      <a:r>
                        <a:rPr lang="en-GB" sz="1900" dirty="0" smtClean="0">
                          <a:solidFill>
                            <a:srgbClr val="FF0000"/>
                          </a:solidFill>
                        </a:rPr>
                        <a:t>96 </a:t>
                      </a:r>
                      <a:r>
                        <a:rPr lang="en-GB" sz="1900" dirty="0" smtClean="0">
                          <a:solidFill>
                            <a:srgbClr val="FF0000"/>
                          </a:solidFill>
                        </a:rPr>
                        <a:t>– </a:t>
                      </a:r>
                      <a:r>
                        <a:rPr lang="en-GB" sz="1900" dirty="0" smtClean="0">
                          <a:solidFill>
                            <a:srgbClr val="FF0000"/>
                          </a:solidFill>
                        </a:rPr>
                        <a:t>102</a:t>
                      </a:r>
                      <a:endParaRPr lang="en-GB" sz="1900" dirty="0">
                        <a:solidFill>
                          <a:srgbClr val="FF0000"/>
                        </a:solidFill>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5606836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23" y="0"/>
            <a:ext cx="9144000" cy="5143500"/>
          </a:xfrm>
          <a:prstGeom prst="rect">
            <a:avLst/>
          </a:prstGeom>
        </p:spPr>
      </p:pic>
      <p:sp>
        <p:nvSpPr>
          <p:cNvPr id="3" name="Rectangle 12"/>
          <p:cNvSpPr>
            <a:spLocks noChangeArrowheads="1"/>
          </p:cNvSpPr>
          <p:nvPr/>
        </p:nvSpPr>
        <p:spPr bwMode="auto">
          <a:xfrm>
            <a:off x="1259632" y="1152737"/>
            <a:ext cx="7993633" cy="122870"/>
          </a:xfrm>
          <a:prstGeom prst="rect">
            <a:avLst/>
          </a:prstGeom>
          <a:solidFill>
            <a:srgbClr val="993366"/>
          </a:solidFill>
          <a:ln w="19050">
            <a:solidFill>
              <a:schemeClr val="tx1"/>
            </a:solidFill>
            <a:miter lim="800000"/>
            <a:headEnd/>
            <a:tailEnd/>
          </a:ln>
        </p:spPr>
        <p:txBody>
          <a:bodyPr wrap="none" anchor="ctr"/>
          <a:lstStyle/>
          <a:p>
            <a:endParaRPr lang="en-US"/>
          </a:p>
        </p:txBody>
      </p:sp>
      <p:sp>
        <p:nvSpPr>
          <p:cNvPr id="4" name="Rectangle 10"/>
          <p:cNvSpPr>
            <a:spLocks noChangeArrowheads="1"/>
          </p:cNvSpPr>
          <p:nvPr/>
        </p:nvSpPr>
        <p:spPr bwMode="auto">
          <a:xfrm>
            <a:off x="1547664" y="333376"/>
            <a:ext cx="6264275" cy="707886"/>
          </a:xfrm>
          <a:prstGeom prst="rect">
            <a:avLst/>
          </a:prstGeom>
          <a:noFill/>
          <a:ln w="9525">
            <a:noFill/>
            <a:miter lim="800000"/>
            <a:headEnd/>
            <a:tailEnd/>
          </a:ln>
        </p:spPr>
        <p:txBody>
          <a:bodyPr>
            <a:spAutoFit/>
          </a:bodyPr>
          <a:lstStyle/>
          <a:p>
            <a:r>
              <a:rPr lang="en-GB" sz="4000" b="1" dirty="0"/>
              <a:t>Admissions patterns</a:t>
            </a:r>
          </a:p>
        </p:txBody>
      </p:sp>
      <p:sp>
        <p:nvSpPr>
          <p:cNvPr id="7" name="Rectangle 7"/>
          <p:cNvSpPr>
            <a:spLocks noChangeArrowheads="1"/>
          </p:cNvSpPr>
          <p:nvPr/>
        </p:nvSpPr>
        <p:spPr bwMode="auto">
          <a:xfrm>
            <a:off x="1403648" y="1347614"/>
            <a:ext cx="4211216" cy="2670596"/>
          </a:xfrm>
          <a:prstGeom prst="rect">
            <a:avLst/>
          </a:prstGeom>
          <a:noFill/>
          <a:ln w="9525">
            <a:noFill/>
            <a:miter lim="800000"/>
            <a:headEnd/>
            <a:tailEnd/>
          </a:ln>
        </p:spPr>
        <p:txBody>
          <a:bodyPr/>
          <a:lstStyle/>
          <a:p>
            <a:pPr marL="360363" indent="-360363">
              <a:spcAft>
                <a:spcPts val="600"/>
              </a:spcAft>
            </a:pPr>
            <a:r>
              <a:rPr lang="en-GB" sz="2200" b="1" dirty="0"/>
              <a:t>1.	The first </a:t>
            </a:r>
            <a:r>
              <a:rPr lang="en-GB" sz="2200" b="1" dirty="0" smtClean="0"/>
              <a:t>100 </a:t>
            </a:r>
            <a:r>
              <a:rPr lang="en-GB" sz="2200" b="1" dirty="0"/>
              <a:t>places </a:t>
            </a:r>
            <a:r>
              <a:rPr lang="en-GB" sz="2200" b="1" dirty="0" smtClean="0"/>
              <a:t>(</a:t>
            </a:r>
            <a:r>
              <a:rPr lang="en-GB" sz="2200" b="1" dirty="0"/>
              <a:t>out of 110) offered to those with </a:t>
            </a:r>
            <a:r>
              <a:rPr lang="en-GB" sz="2200" b="1" dirty="0" smtClean="0"/>
              <a:t>highest </a:t>
            </a:r>
            <a:r>
              <a:rPr lang="en-GB" sz="2200" b="1" dirty="0"/>
              <a:t>score.</a:t>
            </a:r>
          </a:p>
          <a:p>
            <a:pPr marL="360363" indent="-360363">
              <a:spcAft>
                <a:spcPts val="600"/>
              </a:spcAft>
            </a:pPr>
            <a:r>
              <a:rPr lang="en-GB" sz="2200" b="1" dirty="0"/>
              <a:t>2. 	From the next 1</a:t>
            </a:r>
            <a:r>
              <a:rPr lang="en-GB" sz="2200" b="1" dirty="0" smtClean="0"/>
              <a:t>5 </a:t>
            </a:r>
            <a:r>
              <a:rPr lang="en-GB" sz="2200" b="1" dirty="0"/>
              <a:t>pupils – </a:t>
            </a:r>
            <a:r>
              <a:rPr lang="en-GB" sz="2200" b="1" dirty="0" smtClean="0"/>
              <a:t>10 </a:t>
            </a:r>
            <a:r>
              <a:rPr lang="en-GB" sz="2200" b="1" dirty="0"/>
              <a:t>offered a place based on </a:t>
            </a:r>
            <a:r>
              <a:rPr lang="en-GB" sz="2200" b="1" dirty="0" smtClean="0"/>
              <a:t>….</a:t>
            </a:r>
            <a:endParaRPr lang="en-GB" sz="2200" b="1" dirty="0"/>
          </a:p>
        </p:txBody>
      </p:sp>
      <p:sp>
        <p:nvSpPr>
          <p:cNvPr id="8" name="AutoShape 12"/>
          <p:cNvSpPr>
            <a:spLocks/>
          </p:cNvSpPr>
          <p:nvPr/>
        </p:nvSpPr>
        <p:spPr bwMode="auto">
          <a:xfrm>
            <a:off x="5724129" y="1557338"/>
            <a:ext cx="216023" cy="3462683"/>
          </a:xfrm>
          <a:prstGeom prst="leftBrace">
            <a:avLst>
              <a:gd name="adj1" fmla="val 126694"/>
              <a:gd name="adj2" fmla="val 50000"/>
            </a:avLst>
          </a:prstGeom>
          <a:noFill/>
          <a:ln w="60325">
            <a:solidFill>
              <a:schemeClr val="tx1"/>
            </a:solidFill>
            <a:round/>
            <a:headEnd/>
            <a:tailEnd/>
          </a:ln>
        </p:spPr>
        <p:txBody>
          <a:bodyPr wrap="none" anchor="ctr"/>
          <a:lstStyle/>
          <a:p>
            <a:endParaRPr lang="en-US"/>
          </a:p>
        </p:txBody>
      </p:sp>
      <p:sp>
        <p:nvSpPr>
          <p:cNvPr id="11" name="Rectangle 9"/>
          <p:cNvSpPr>
            <a:spLocks noChangeArrowheads="1"/>
          </p:cNvSpPr>
          <p:nvPr/>
        </p:nvSpPr>
        <p:spPr bwMode="auto">
          <a:xfrm>
            <a:off x="5940152" y="1419622"/>
            <a:ext cx="3312368" cy="3672408"/>
          </a:xfrm>
          <a:prstGeom prst="rect">
            <a:avLst/>
          </a:prstGeom>
          <a:noFill/>
          <a:ln w="9525">
            <a:noFill/>
            <a:miter lim="800000"/>
            <a:headEnd/>
            <a:tailEnd/>
          </a:ln>
        </p:spPr>
        <p:txBody>
          <a:bodyPr/>
          <a:lstStyle/>
          <a:p>
            <a:pPr>
              <a:lnSpc>
                <a:spcPct val="110000"/>
              </a:lnSpc>
            </a:pPr>
            <a:r>
              <a:rPr lang="en-GB" sz="2000" b="1" dirty="0"/>
              <a:t>Pupils in Prep. Dept</a:t>
            </a:r>
          </a:p>
          <a:p>
            <a:pPr>
              <a:lnSpc>
                <a:spcPct val="130000"/>
              </a:lnSpc>
            </a:pPr>
            <a:r>
              <a:rPr lang="en-GB" sz="2000" b="1" dirty="0"/>
              <a:t>Sister currently enrolled</a:t>
            </a:r>
            <a:br>
              <a:rPr lang="en-GB" sz="2000" b="1" dirty="0"/>
            </a:br>
            <a:r>
              <a:rPr lang="en-GB" sz="2000" b="1" dirty="0"/>
              <a:t>Eldest eligible</a:t>
            </a:r>
          </a:p>
          <a:p>
            <a:pPr>
              <a:lnSpc>
                <a:spcPct val="130000"/>
              </a:lnSpc>
            </a:pPr>
            <a:r>
              <a:rPr lang="en-GB" sz="2000" b="1" dirty="0" smtClean="0"/>
              <a:t>Score</a:t>
            </a:r>
          </a:p>
          <a:p>
            <a:pPr>
              <a:lnSpc>
                <a:spcPct val="130000"/>
              </a:lnSpc>
            </a:pPr>
            <a:r>
              <a:rPr lang="en-GB" sz="2000" b="1" dirty="0" smtClean="0"/>
              <a:t>FSME</a:t>
            </a:r>
            <a:endParaRPr lang="en-GB" sz="2000" b="1" dirty="0"/>
          </a:p>
          <a:p>
            <a:pPr>
              <a:lnSpc>
                <a:spcPct val="130000"/>
              </a:lnSpc>
            </a:pPr>
            <a:r>
              <a:rPr lang="en-GB" sz="2000" b="1" dirty="0"/>
              <a:t>Sister formerly at </a:t>
            </a:r>
            <a:r>
              <a:rPr lang="en-GB" sz="2000" b="1" dirty="0" smtClean="0"/>
              <a:t>Strathearn</a:t>
            </a:r>
            <a:endParaRPr lang="en-GB" sz="2000" b="1" dirty="0"/>
          </a:p>
          <a:p>
            <a:pPr>
              <a:lnSpc>
                <a:spcPct val="130000"/>
              </a:lnSpc>
              <a:tabLst>
                <a:tab pos="357188" algn="l"/>
              </a:tabLst>
            </a:pPr>
            <a:r>
              <a:rPr lang="en-GB" sz="1600" b="1" dirty="0" smtClean="0"/>
              <a:t>Brother </a:t>
            </a:r>
            <a:r>
              <a:rPr lang="en-GB" sz="1600" b="1" dirty="0"/>
              <a:t>at Inst or </a:t>
            </a:r>
            <a:r>
              <a:rPr lang="en-GB" sz="1600" b="1" dirty="0" smtClean="0"/>
              <a:t>Campbell or</a:t>
            </a:r>
            <a:endParaRPr lang="en-GB" sz="1600" b="1" dirty="0"/>
          </a:p>
          <a:p>
            <a:pPr>
              <a:lnSpc>
                <a:spcPct val="130000"/>
              </a:lnSpc>
              <a:tabLst>
                <a:tab pos="357188" algn="l"/>
              </a:tabLst>
            </a:pPr>
            <a:r>
              <a:rPr lang="en-GB" sz="1600" b="1" dirty="0" smtClean="0"/>
              <a:t>	Parent </a:t>
            </a:r>
            <a:r>
              <a:rPr lang="en-GB" sz="1600" b="1" dirty="0"/>
              <a:t>an </a:t>
            </a:r>
            <a:r>
              <a:rPr lang="en-GB" sz="1600" b="1" dirty="0" smtClean="0"/>
              <a:t>employee or</a:t>
            </a:r>
            <a:endParaRPr lang="en-GB" sz="1600" b="1" dirty="0"/>
          </a:p>
          <a:p>
            <a:pPr>
              <a:lnSpc>
                <a:spcPct val="130000"/>
              </a:lnSpc>
              <a:tabLst>
                <a:tab pos="357188" algn="l"/>
              </a:tabLst>
            </a:pPr>
            <a:r>
              <a:rPr lang="en-GB" sz="1600" b="1" dirty="0" smtClean="0"/>
              <a:t>	Daughter </a:t>
            </a:r>
            <a:r>
              <a:rPr lang="en-GB" sz="1600" b="1" dirty="0"/>
              <a:t>of former pupil</a:t>
            </a:r>
          </a:p>
          <a:p>
            <a:pPr>
              <a:lnSpc>
                <a:spcPct val="130000"/>
              </a:lnSpc>
            </a:pPr>
            <a:r>
              <a:rPr lang="en-GB" sz="2000" b="1" dirty="0" smtClean="0"/>
              <a:t>Proximity </a:t>
            </a:r>
            <a:r>
              <a:rPr lang="en-GB" sz="2000" b="1" dirty="0"/>
              <a:t>to home</a:t>
            </a:r>
            <a:endParaRPr lang="en-GB" sz="2800" b="1" dirty="0"/>
          </a:p>
        </p:txBody>
      </p:sp>
      <p:pic>
        <p:nvPicPr>
          <p:cNvPr id="12"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761111" y="3186355"/>
            <a:ext cx="2954905" cy="1957145"/>
          </a:xfrm>
          <a:prstGeom prst="rect">
            <a:avLst/>
          </a:prstGeom>
          <a:ln>
            <a:noFill/>
          </a:ln>
          <a:effectLst>
            <a:softEdge rad="112500"/>
          </a:effectLst>
        </p:spPr>
      </p:pic>
    </p:spTree>
    <p:extLst>
      <p:ext uri="{BB962C8B-B14F-4D97-AF65-F5344CB8AC3E}">
        <p14:creationId xmlns:p14="http://schemas.microsoft.com/office/powerpoint/2010/main" val="20831784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12"/>
          <p:cNvSpPr>
            <a:spLocks noChangeArrowheads="1"/>
          </p:cNvSpPr>
          <p:nvPr/>
        </p:nvSpPr>
        <p:spPr bwMode="auto">
          <a:xfrm>
            <a:off x="1259632" y="1152737"/>
            <a:ext cx="7993633" cy="122870"/>
          </a:xfrm>
          <a:prstGeom prst="rect">
            <a:avLst/>
          </a:prstGeom>
          <a:solidFill>
            <a:srgbClr val="993366"/>
          </a:solidFill>
          <a:ln w="19050">
            <a:solidFill>
              <a:schemeClr val="tx1"/>
            </a:solidFill>
            <a:miter lim="800000"/>
            <a:headEnd/>
            <a:tailEnd/>
          </a:ln>
        </p:spPr>
        <p:txBody>
          <a:bodyPr wrap="none" anchor="ctr"/>
          <a:lstStyle/>
          <a:p>
            <a:endParaRPr lang="en-US"/>
          </a:p>
        </p:txBody>
      </p:sp>
      <p:sp>
        <p:nvSpPr>
          <p:cNvPr id="4" name="Rectangle 10"/>
          <p:cNvSpPr>
            <a:spLocks noChangeArrowheads="1"/>
          </p:cNvSpPr>
          <p:nvPr/>
        </p:nvSpPr>
        <p:spPr bwMode="auto">
          <a:xfrm>
            <a:off x="1547664" y="333376"/>
            <a:ext cx="6264275" cy="707886"/>
          </a:xfrm>
          <a:prstGeom prst="rect">
            <a:avLst/>
          </a:prstGeom>
          <a:noFill/>
          <a:ln w="9525">
            <a:noFill/>
            <a:miter lim="800000"/>
            <a:headEnd/>
            <a:tailEnd/>
          </a:ln>
        </p:spPr>
        <p:txBody>
          <a:bodyPr>
            <a:spAutoFit/>
          </a:bodyPr>
          <a:lstStyle/>
          <a:p>
            <a:r>
              <a:rPr lang="en-GB" sz="4000" b="1" dirty="0"/>
              <a:t>Admissions patterns</a:t>
            </a:r>
          </a:p>
        </p:txBody>
      </p:sp>
      <p:graphicFrame>
        <p:nvGraphicFramePr>
          <p:cNvPr id="9" name="Table 8"/>
          <p:cNvGraphicFramePr>
            <a:graphicFrameLocks noGrp="1"/>
          </p:cNvGraphicFramePr>
          <p:nvPr>
            <p:extLst/>
          </p:nvPr>
        </p:nvGraphicFramePr>
        <p:xfrm>
          <a:off x="1403647" y="1347614"/>
          <a:ext cx="7632848" cy="2394269"/>
        </p:xfrm>
        <a:graphic>
          <a:graphicData uri="http://schemas.openxmlformats.org/drawingml/2006/table">
            <a:tbl>
              <a:tblPr firstRow="1" bandRow="1">
                <a:tableStyleId>{073A0DAA-6AF3-43AB-8588-CEC1D06C72B9}</a:tableStyleId>
              </a:tblPr>
              <a:tblGrid>
                <a:gridCol w="1156493">
                  <a:extLst>
                    <a:ext uri="{9D8B030D-6E8A-4147-A177-3AD203B41FA5}">
                      <a16:colId xmlns:a16="http://schemas.microsoft.com/office/drawing/2014/main" val="20000"/>
                    </a:ext>
                  </a:extLst>
                </a:gridCol>
                <a:gridCol w="1773287">
                  <a:extLst>
                    <a:ext uri="{9D8B030D-6E8A-4147-A177-3AD203B41FA5}">
                      <a16:colId xmlns:a16="http://schemas.microsoft.com/office/drawing/2014/main" val="20001"/>
                    </a:ext>
                  </a:extLst>
                </a:gridCol>
                <a:gridCol w="1773287">
                  <a:extLst>
                    <a:ext uri="{9D8B030D-6E8A-4147-A177-3AD203B41FA5}">
                      <a16:colId xmlns:a16="http://schemas.microsoft.com/office/drawing/2014/main" val="20002"/>
                    </a:ext>
                  </a:extLst>
                </a:gridCol>
                <a:gridCol w="1696188">
                  <a:extLst>
                    <a:ext uri="{9D8B030D-6E8A-4147-A177-3AD203B41FA5}">
                      <a16:colId xmlns:a16="http://schemas.microsoft.com/office/drawing/2014/main" val="20003"/>
                    </a:ext>
                  </a:extLst>
                </a:gridCol>
                <a:gridCol w="1233593">
                  <a:extLst>
                    <a:ext uri="{9D8B030D-6E8A-4147-A177-3AD203B41FA5}">
                      <a16:colId xmlns:a16="http://schemas.microsoft.com/office/drawing/2014/main" val="20004"/>
                    </a:ext>
                  </a:extLst>
                </a:gridCol>
              </a:tblGrid>
              <a:tr h="720080">
                <a:tc>
                  <a:txBody>
                    <a:bodyPr/>
                    <a:lstStyle/>
                    <a:p>
                      <a:pPr algn="ctr"/>
                      <a:r>
                        <a:rPr lang="en-GB" sz="1900" dirty="0" smtClean="0"/>
                        <a:t>Year</a:t>
                      </a:r>
                      <a:endParaRPr lang="en-GB" sz="1900" dirty="0"/>
                    </a:p>
                  </a:txBody>
                  <a:tcPr anchor="ctr"/>
                </a:tc>
                <a:tc>
                  <a:txBody>
                    <a:bodyPr/>
                    <a:lstStyle/>
                    <a:p>
                      <a:pPr algn="ctr"/>
                      <a:r>
                        <a:rPr lang="en-GB" sz="1900" dirty="0" smtClean="0"/>
                        <a:t>Admissions Number</a:t>
                      </a:r>
                      <a:endParaRPr lang="en-GB" sz="1900" dirty="0"/>
                    </a:p>
                  </a:txBody>
                  <a:tcPr anchor="ctr"/>
                </a:tc>
                <a:tc>
                  <a:txBody>
                    <a:bodyPr/>
                    <a:lstStyle/>
                    <a:p>
                      <a:pPr algn="ctr"/>
                      <a:r>
                        <a:rPr lang="en-GB" sz="1900" dirty="0" smtClean="0"/>
                        <a:t>Total</a:t>
                      </a:r>
                      <a:r>
                        <a:rPr lang="en-GB" sz="1900" baseline="0" dirty="0" smtClean="0"/>
                        <a:t> Applications</a:t>
                      </a:r>
                      <a:endParaRPr lang="en-GB" sz="1900" dirty="0"/>
                    </a:p>
                  </a:txBody>
                  <a:tcPr anchor="ctr"/>
                </a:tc>
                <a:tc>
                  <a:txBody>
                    <a:bodyPr/>
                    <a:lstStyle/>
                    <a:p>
                      <a:pPr algn="ctr"/>
                      <a:r>
                        <a:rPr lang="en-GB" sz="1900" dirty="0" smtClean="0"/>
                        <a:t>Total Admissions</a:t>
                      </a:r>
                      <a:endParaRPr lang="en-GB" sz="1900" dirty="0"/>
                    </a:p>
                  </a:txBody>
                  <a:tcPr anchor="ctr"/>
                </a:tc>
                <a:tc>
                  <a:txBody>
                    <a:bodyPr/>
                    <a:lstStyle/>
                    <a:p>
                      <a:pPr algn="ctr"/>
                      <a:r>
                        <a:rPr lang="en-GB" sz="1900" dirty="0" smtClean="0"/>
                        <a:t>Lowest score</a:t>
                      </a:r>
                      <a:endParaRPr lang="en-GB" sz="1900" dirty="0"/>
                    </a:p>
                  </a:txBody>
                  <a:tcPr anchor="ctr"/>
                </a:tc>
                <a:extLst>
                  <a:ext uri="{0D108BD9-81ED-4DB2-BD59-A6C34878D82A}">
                    <a16:rowId xmlns:a16="http://schemas.microsoft.com/office/drawing/2014/main" val="10000"/>
                  </a:ext>
                </a:extLst>
              </a:tr>
              <a:tr h="432048">
                <a:tc>
                  <a:txBody>
                    <a:bodyPr/>
                    <a:lstStyle/>
                    <a:p>
                      <a:pPr algn="ctr"/>
                      <a:r>
                        <a:rPr lang="en-GB" sz="1900" dirty="0" smtClean="0"/>
                        <a:t>Sept 14</a:t>
                      </a:r>
                      <a:endParaRPr lang="en-GB" sz="1900" dirty="0"/>
                    </a:p>
                  </a:txBody>
                  <a:tcPr/>
                </a:tc>
                <a:tc>
                  <a:txBody>
                    <a:bodyPr/>
                    <a:lstStyle/>
                    <a:p>
                      <a:pPr algn="ctr"/>
                      <a:r>
                        <a:rPr lang="en-GB" sz="1900" dirty="0" smtClean="0"/>
                        <a:t>110</a:t>
                      </a:r>
                      <a:endParaRPr lang="en-GB" sz="1900" dirty="0"/>
                    </a:p>
                  </a:txBody>
                  <a:tcPr/>
                </a:tc>
                <a:tc>
                  <a:txBody>
                    <a:bodyPr/>
                    <a:lstStyle/>
                    <a:p>
                      <a:pPr algn="ctr"/>
                      <a:r>
                        <a:rPr lang="en-GB" sz="1900" dirty="0" smtClean="0"/>
                        <a:t>177</a:t>
                      </a:r>
                      <a:endParaRPr lang="en-GB" sz="1900" dirty="0">
                        <a:solidFill>
                          <a:schemeClr val="tx1"/>
                        </a:solidFill>
                      </a:endParaRPr>
                    </a:p>
                  </a:txBody>
                  <a:tcPr/>
                </a:tc>
                <a:tc>
                  <a:txBody>
                    <a:bodyPr/>
                    <a:lstStyle/>
                    <a:p>
                      <a:pPr algn="ctr"/>
                      <a:r>
                        <a:rPr lang="en-GB" sz="1900" dirty="0" smtClean="0"/>
                        <a:t>110</a:t>
                      </a:r>
                      <a:endParaRPr lang="en-GB" sz="1900" dirty="0"/>
                    </a:p>
                  </a:txBody>
                  <a:tcPr/>
                </a:tc>
                <a:tc>
                  <a:txBody>
                    <a:bodyPr/>
                    <a:lstStyle/>
                    <a:p>
                      <a:pPr algn="ctr"/>
                      <a:r>
                        <a:rPr lang="en-GB" sz="1900" dirty="0" smtClean="0"/>
                        <a:t>98</a:t>
                      </a:r>
                      <a:endParaRPr lang="en-GB" sz="1900" dirty="0"/>
                    </a:p>
                  </a:txBody>
                  <a:tcPr/>
                </a:tc>
                <a:extLst>
                  <a:ext uri="{0D108BD9-81ED-4DB2-BD59-A6C34878D82A}">
                    <a16:rowId xmlns:a16="http://schemas.microsoft.com/office/drawing/2014/main" val="10001"/>
                  </a:ext>
                </a:extLst>
              </a:tr>
              <a:tr h="414047">
                <a:tc>
                  <a:txBody>
                    <a:bodyPr/>
                    <a:lstStyle/>
                    <a:p>
                      <a:pPr algn="ctr"/>
                      <a:r>
                        <a:rPr lang="en-GB" sz="1900" dirty="0" smtClean="0"/>
                        <a:t>Sept 15</a:t>
                      </a:r>
                      <a:endParaRPr lang="en-GB" sz="1900" dirty="0"/>
                    </a:p>
                  </a:txBody>
                  <a:tcPr/>
                </a:tc>
                <a:tc>
                  <a:txBody>
                    <a:bodyPr/>
                    <a:lstStyle/>
                    <a:p>
                      <a:pPr algn="ctr"/>
                      <a:r>
                        <a:rPr lang="en-GB" sz="1900" dirty="0" smtClean="0"/>
                        <a:t>110</a:t>
                      </a:r>
                      <a:endParaRPr lang="en-GB" sz="1900" dirty="0"/>
                    </a:p>
                  </a:txBody>
                  <a:tcPr/>
                </a:tc>
                <a:tc>
                  <a:txBody>
                    <a:bodyPr/>
                    <a:lstStyle/>
                    <a:p>
                      <a:pPr algn="ctr"/>
                      <a:r>
                        <a:rPr lang="en-GB" sz="1900" dirty="0" smtClean="0"/>
                        <a:t>191</a:t>
                      </a:r>
                      <a:endParaRPr lang="en-GB" sz="1900" dirty="0">
                        <a:solidFill>
                          <a:schemeClr val="tx1"/>
                        </a:solidFill>
                      </a:endParaRPr>
                    </a:p>
                  </a:txBody>
                  <a:tcPr/>
                </a:tc>
                <a:tc>
                  <a:txBody>
                    <a:bodyPr/>
                    <a:lstStyle/>
                    <a:p>
                      <a:pPr algn="ctr"/>
                      <a:r>
                        <a:rPr lang="en-GB" sz="1900" dirty="0" smtClean="0"/>
                        <a:t>110</a:t>
                      </a:r>
                      <a:endParaRPr lang="en-GB" sz="1900" dirty="0"/>
                    </a:p>
                  </a:txBody>
                  <a:tcPr/>
                </a:tc>
                <a:tc>
                  <a:txBody>
                    <a:bodyPr/>
                    <a:lstStyle/>
                    <a:p>
                      <a:pPr algn="ctr"/>
                      <a:r>
                        <a:rPr lang="en-GB" sz="1900" dirty="0" smtClean="0"/>
                        <a:t>104</a:t>
                      </a:r>
                      <a:endParaRPr lang="en-GB" sz="1900" dirty="0"/>
                    </a:p>
                  </a:txBody>
                  <a:tcPr/>
                </a:tc>
                <a:extLst>
                  <a:ext uri="{0D108BD9-81ED-4DB2-BD59-A6C34878D82A}">
                    <a16:rowId xmlns:a16="http://schemas.microsoft.com/office/drawing/2014/main" val="10002"/>
                  </a:ext>
                </a:extLst>
              </a:tr>
              <a:tr h="414047">
                <a:tc>
                  <a:txBody>
                    <a:bodyPr/>
                    <a:lstStyle/>
                    <a:p>
                      <a:pPr algn="ctr"/>
                      <a:r>
                        <a:rPr lang="en-GB" sz="1900" dirty="0" smtClean="0"/>
                        <a:t>Sept 16</a:t>
                      </a:r>
                      <a:endParaRPr lang="en-GB" sz="1900" dirty="0"/>
                    </a:p>
                  </a:txBody>
                  <a:tcPr/>
                </a:tc>
                <a:tc>
                  <a:txBody>
                    <a:bodyPr/>
                    <a:lstStyle/>
                    <a:p>
                      <a:pPr algn="ctr"/>
                      <a:r>
                        <a:rPr lang="en-GB" sz="1900" dirty="0" smtClean="0"/>
                        <a:t>110</a:t>
                      </a:r>
                      <a:endParaRPr lang="en-GB" sz="1900" dirty="0"/>
                    </a:p>
                  </a:txBody>
                  <a:tcPr/>
                </a:tc>
                <a:tc>
                  <a:txBody>
                    <a:bodyPr/>
                    <a:lstStyle/>
                    <a:p>
                      <a:pPr algn="ctr"/>
                      <a:r>
                        <a:rPr lang="en-GB" sz="1900" dirty="0" smtClean="0"/>
                        <a:t>154</a:t>
                      </a:r>
                      <a:endParaRPr lang="en-GB" sz="1900" dirty="0">
                        <a:solidFill>
                          <a:schemeClr val="tx1"/>
                        </a:solidFill>
                      </a:endParaRPr>
                    </a:p>
                  </a:txBody>
                  <a:tcPr/>
                </a:tc>
                <a:tc>
                  <a:txBody>
                    <a:bodyPr/>
                    <a:lstStyle/>
                    <a:p>
                      <a:pPr algn="ctr"/>
                      <a:r>
                        <a:rPr lang="en-GB" sz="1900" dirty="0" smtClean="0"/>
                        <a:t>110</a:t>
                      </a:r>
                      <a:endParaRPr lang="en-GB" sz="1900" dirty="0"/>
                    </a:p>
                  </a:txBody>
                  <a:tcPr/>
                </a:tc>
                <a:tc>
                  <a:txBody>
                    <a:bodyPr/>
                    <a:lstStyle/>
                    <a:p>
                      <a:pPr algn="ctr"/>
                      <a:r>
                        <a:rPr lang="en-GB" sz="1900" dirty="0" smtClean="0"/>
                        <a:t>102</a:t>
                      </a:r>
                      <a:endParaRPr lang="en-GB" sz="1900" dirty="0"/>
                    </a:p>
                  </a:txBody>
                  <a:tcPr/>
                </a:tc>
                <a:extLst>
                  <a:ext uri="{0D108BD9-81ED-4DB2-BD59-A6C34878D82A}">
                    <a16:rowId xmlns:a16="http://schemas.microsoft.com/office/drawing/2014/main" val="10003"/>
                  </a:ext>
                </a:extLst>
              </a:tr>
              <a:tr h="414047">
                <a:tc>
                  <a:txBody>
                    <a:bodyPr/>
                    <a:lstStyle/>
                    <a:p>
                      <a:pPr algn="ctr"/>
                      <a:r>
                        <a:rPr lang="en-US" sz="1900" dirty="0" smtClean="0">
                          <a:solidFill>
                            <a:srgbClr val="FF0000"/>
                          </a:solidFill>
                        </a:rPr>
                        <a:t>Sept 17</a:t>
                      </a:r>
                      <a:endParaRPr lang="en-GB" sz="1900" dirty="0">
                        <a:solidFill>
                          <a:srgbClr val="FF0000"/>
                        </a:solidFill>
                      </a:endParaRPr>
                    </a:p>
                  </a:txBody>
                  <a:tcPr/>
                </a:tc>
                <a:tc>
                  <a:txBody>
                    <a:bodyPr/>
                    <a:lstStyle/>
                    <a:p>
                      <a:pPr algn="ctr"/>
                      <a:r>
                        <a:rPr lang="en-US" sz="1900" dirty="0" smtClean="0">
                          <a:solidFill>
                            <a:srgbClr val="FF0000"/>
                          </a:solidFill>
                        </a:rPr>
                        <a:t>110</a:t>
                      </a:r>
                      <a:endParaRPr lang="en-GB" sz="1900" dirty="0">
                        <a:solidFill>
                          <a:srgbClr val="FF0000"/>
                        </a:solidFill>
                      </a:endParaRPr>
                    </a:p>
                  </a:txBody>
                  <a:tcPr/>
                </a:tc>
                <a:tc>
                  <a:txBody>
                    <a:bodyPr/>
                    <a:lstStyle/>
                    <a:p>
                      <a:pPr algn="ctr"/>
                      <a:r>
                        <a:rPr lang="en-US" sz="1900" dirty="0" smtClean="0">
                          <a:solidFill>
                            <a:srgbClr val="FF0000"/>
                          </a:solidFill>
                        </a:rPr>
                        <a:t>125</a:t>
                      </a:r>
                      <a:endParaRPr lang="en-GB" sz="1900" dirty="0">
                        <a:solidFill>
                          <a:srgbClr val="FF0000"/>
                        </a:solidFill>
                      </a:endParaRPr>
                    </a:p>
                  </a:txBody>
                  <a:tcPr/>
                </a:tc>
                <a:tc>
                  <a:txBody>
                    <a:bodyPr/>
                    <a:lstStyle/>
                    <a:p>
                      <a:pPr algn="ctr"/>
                      <a:r>
                        <a:rPr lang="en-US" sz="1900" dirty="0" smtClean="0">
                          <a:solidFill>
                            <a:srgbClr val="FF0000"/>
                          </a:solidFill>
                        </a:rPr>
                        <a:t>110</a:t>
                      </a:r>
                      <a:endParaRPr lang="en-GB" sz="1900" dirty="0">
                        <a:solidFill>
                          <a:srgbClr val="FF0000"/>
                        </a:solidFill>
                      </a:endParaRPr>
                    </a:p>
                  </a:txBody>
                  <a:tcPr/>
                </a:tc>
                <a:tc>
                  <a:txBody>
                    <a:bodyPr/>
                    <a:lstStyle/>
                    <a:p>
                      <a:pPr algn="ctr"/>
                      <a:r>
                        <a:rPr lang="en-GB" sz="1900" dirty="0" smtClean="0">
                          <a:solidFill>
                            <a:srgbClr val="FF0000"/>
                          </a:solidFill>
                        </a:rPr>
                        <a:t>96</a:t>
                      </a:r>
                      <a:endParaRPr lang="en-GB" sz="1900" dirty="0">
                        <a:solidFill>
                          <a:srgbClr val="FF0000"/>
                        </a:solidFill>
                      </a:endParaRPr>
                    </a:p>
                  </a:txBody>
                  <a:tcPr/>
                </a:tc>
                <a:extLst>
                  <a:ext uri="{0D108BD9-81ED-4DB2-BD59-A6C34878D82A}">
                    <a16:rowId xmlns:a16="http://schemas.microsoft.com/office/drawing/2014/main" val="10004"/>
                  </a:ext>
                </a:extLst>
              </a:tr>
            </a:tbl>
          </a:graphicData>
        </a:graphic>
      </p:graphicFrame>
      <p:graphicFrame>
        <p:nvGraphicFramePr>
          <p:cNvPr id="10" name="Table 9"/>
          <p:cNvGraphicFramePr>
            <a:graphicFrameLocks noGrp="1"/>
          </p:cNvGraphicFramePr>
          <p:nvPr>
            <p:extLst/>
          </p:nvPr>
        </p:nvGraphicFramePr>
        <p:xfrm>
          <a:off x="1403647" y="3867894"/>
          <a:ext cx="7632848" cy="1143000"/>
        </p:xfrm>
        <a:graphic>
          <a:graphicData uri="http://schemas.openxmlformats.org/drawingml/2006/table">
            <a:tbl>
              <a:tblPr firstRow="1" bandRow="1">
                <a:tableStyleId>{073A0DAA-6AF3-43AB-8588-CEC1D06C72B9}</a:tableStyleId>
              </a:tblPr>
              <a:tblGrid>
                <a:gridCol w="3816424">
                  <a:extLst>
                    <a:ext uri="{9D8B030D-6E8A-4147-A177-3AD203B41FA5}">
                      <a16:colId xmlns:a16="http://schemas.microsoft.com/office/drawing/2014/main" val="20000"/>
                    </a:ext>
                  </a:extLst>
                </a:gridCol>
                <a:gridCol w="1908212">
                  <a:extLst>
                    <a:ext uri="{9D8B030D-6E8A-4147-A177-3AD203B41FA5}">
                      <a16:colId xmlns:a16="http://schemas.microsoft.com/office/drawing/2014/main" val="20001"/>
                    </a:ext>
                  </a:extLst>
                </a:gridCol>
                <a:gridCol w="1908212">
                  <a:extLst>
                    <a:ext uri="{9D8B030D-6E8A-4147-A177-3AD203B41FA5}">
                      <a16:colId xmlns:a16="http://schemas.microsoft.com/office/drawing/2014/main" val="20002"/>
                    </a:ext>
                  </a:extLst>
                </a:gridCol>
              </a:tblGrid>
              <a:tr h="375920">
                <a:tc>
                  <a:txBody>
                    <a:bodyPr/>
                    <a:lstStyle/>
                    <a:p>
                      <a:r>
                        <a:rPr lang="en-GB" sz="1900" dirty="0" smtClean="0"/>
                        <a:t>Sept. 2016 - applicants accepted</a:t>
                      </a:r>
                      <a:endParaRPr lang="en-GB" sz="1900" dirty="0"/>
                    </a:p>
                  </a:txBody>
                  <a:tcPr/>
                </a:tc>
                <a:tc>
                  <a:txBody>
                    <a:bodyPr/>
                    <a:lstStyle/>
                    <a:p>
                      <a:r>
                        <a:rPr lang="en-GB" sz="1900" dirty="0" smtClean="0"/>
                        <a:t>September 2016</a:t>
                      </a:r>
                      <a:endParaRPr lang="en-GB" sz="1900" dirty="0"/>
                    </a:p>
                  </a:txBody>
                  <a:tcPr/>
                </a:tc>
                <a:tc>
                  <a:txBody>
                    <a:bodyPr/>
                    <a:lstStyle/>
                    <a:p>
                      <a:r>
                        <a:rPr lang="en-GB" sz="1900" dirty="0" smtClean="0"/>
                        <a:t>September 2017</a:t>
                      </a:r>
                      <a:endParaRPr lang="en-GB" sz="1900" dirty="0"/>
                    </a:p>
                  </a:txBody>
                  <a:tcPr/>
                </a:tc>
                <a:extLst>
                  <a:ext uri="{0D108BD9-81ED-4DB2-BD59-A6C34878D82A}">
                    <a16:rowId xmlns:a16="http://schemas.microsoft.com/office/drawing/2014/main" val="10000"/>
                  </a:ext>
                </a:extLst>
              </a:tr>
              <a:tr h="375920">
                <a:tc>
                  <a:txBody>
                    <a:bodyPr/>
                    <a:lstStyle/>
                    <a:p>
                      <a:r>
                        <a:rPr lang="en-GB" sz="1900" dirty="0" smtClean="0"/>
                        <a:t>All applicants with scores between</a:t>
                      </a:r>
                      <a:endParaRPr lang="en-GB" sz="1900" kern="1200" dirty="0">
                        <a:solidFill>
                          <a:schemeClr val="dk1"/>
                        </a:solidFill>
                        <a:latin typeface="+mn-lt"/>
                        <a:ea typeface="+mn-ea"/>
                        <a:cs typeface="+mn-cs"/>
                      </a:endParaRPr>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GB" sz="1900" dirty="0" smtClean="0"/>
                        <a:t>106 and </a:t>
                      </a:r>
                      <a:r>
                        <a:rPr lang="en-GB" sz="1900" kern="1200" dirty="0" smtClean="0"/>
                        <a:t>125</a:t>
                      </a:r>
                      <a:endParaRPr lang="en-GB" sz="1900" kern="1200" dirty="0" smtClean="0">
                        <a:solidFill>
                          <a:schemeClr val="dk1"/>
                        </a:solidFill>
                        <a:latin typeface="+mn-lt"/>
                        <a:ea typeface="+mn-ea"/>
                        <a:cs typeface="+mn-cs"/>
                      </a:endParaRPr>
                    </a:p>
                  </a:txBody>
                  <a:tcPr/>
                </a:tc>
                <a:tc>
                  <a:txBody>
                    <a:bodyPr/>
                    <a:lstStyle/>
                    <a:p>
                      <a:r>
                        <a:rPr lang="en-GB" sz="1900" kern="1200" dirty="0" smtClean="0">
                          <a:solidFill>
                            <a:srgbClr val="FF0000"/>
                          </a:solidFill>
                          <a:latin typeface="+mn-lt"/>
                          <a:ea typeface="+mn-ea"/>
                          <a:cs typeface="+mn-cs"/>
                        </a:rPr>
                        <a:t>103</a:t>
                      </a:r>
                      <a:r>
                        <a:rPr lang="en-GB" sz="1900" kern="1200" baseline="0" dirty="0" smtClean="0">
                          <a:solidFill>
                            <a:srgbClr val="FF0000"/>
                          </a:solidFill>
                          <a:latin typeface="+mn-lt"/>
                          <a:ea typeface="+mn-ea"/>
                          <a:cs typeface="+mn-cs"/>
                        </a:rPr>
                        <a:t> </a:t>
                      </a:r>
                      <a:r>
                        <a:rPr lang="en-GB" sz="1900" kern="1200" dirty="0" smtClean="0">
                          <a:solidFill>
                            <a:srgbClr val="FF0000"/>
                          </a:solidFill>
                          <a:latin typeface="+mn-lt"/>
                          <a:ea typeface="+mn-ea"/>
                          <a:cs typeface="+mn-cs"/>
                        </a:rPr>
                        <a:t>and 125</a:t>
                      </a:r>
                      <a:endParaRPr lang="en-GB" sz="1900" kern="1200" dirty="0">
                        <a:solidFill>
                          <a:srgbClr val="FF0000"/>
                        </a:solidFill>
                        <a:latin typeface="+mn-lt"/>
                        <a:ea typeface="+mn-ea"/>
                        <a:cs typeface="+mn-cs"/>
                      </a:endParaRPr>
                    </a:p>
                  </a:txBody>
                  <a:tcPr/>
                </a:tc>
                <a:extLst>
                  <a:ext uri="{0D108BD9-81ED-4DB2-BD59-A6C34878D82A}">
                    <a16:rowId xmlns:a16="http://schemas.microsoft.com/office/drawing/2014/main" val="10001"/>
                  </a:ext>
                </a:extLst>
              </a:tr>
              <a:tr h="375920">
                <a:tc>
                  <a:txBody>
                    <a:bodyPr/>
                    <a:lstStyle/>
                    <a:p>
                      <a:r>
                        <a:rPr lang="en-GB" sz="1900" dirty="0" smtClean="0"/>
                        <a:t>Applicants from the ‘pool’</a:t>
                      </a:r>
                      <a:endParaRPr lang="en-GB" sz="1900" dirty="0"/>
                    </a:p>
                  </a:txBody>
                  <a:tcPr/>
                </a:tc>
                <a:tc>
                  <a:txBody>
                    <a:bodyPr/>
                    <a:lstStyle/>
                    <a:p>
                      <a:r>
                        <a:rPr lang="en-GB" sz="1900" dirty="0" smtClean="0"/>
                        <a:t>Nine: </a:t>
                      </a:r>
                      <a:r>
                        <a:rPr lang="en-GB" sz="1900" baseline="0" dirty="0" smtClean="0"/>
                        <a:t> 102 – 105</a:t>
                      </a:r>
                      <a:endParaRPr lang="en-GB" sz="1900" dirty="0"/>
                    </a:p>
                  </a:txBody>
                  <a:tcPr/>
                </a:tc>
                <a:tc>
                  <a:txBody>
                    <a:bodyPr/>
                    <a:lstStyle/>
                    <a:p>
                      <a:r>
                        <a:rPr lang="en-GB" sz="1900" dirty="0" smtClean="0">
                          <a:solidFill>
                            <a:srgbClr val="FF0000"/>
                          </a:solidFill>
                        </a:rPr>
                        <a:t>Nine:  </a:t>
                      </a:r>
                      <a:r>
                        <a:rPr lang="en-GB" sz="1900" dirty="0" smtClean="0">
                          <a:solidFill>
                            <a:srgbClr val="FF0000"/>
                          </a:solidFill>
                        </a:rPr>
                        <a:t>96 </a:t>
                      </a:r>
                      <a:r>
                        <a:rPr lang="en-GB" sz="1900" dirty="0" smtClean="0">
                          <a:solidFill>
                            <a:srgbClr val="FF0000"/>
                          </a:solidFill>
                        </a:rPr>
                        <a:t>– </a:t>
                      </a:r>
                      <a:r>
                        <a:rPr lang="en-GB" sz="1900" dirty="0" smtClean="0">
                          <a:solidFill>
                            <a:srgbClr val="FF0000"/>
                          </a:solidFill>
                        </a:rPr>
                        <a:t>102</a:t>
                      </a:r>
                      <a:endParaRPr lang="en-GB" sz="1900" dirty="0">
                        <a:solidFill>
                          <a:srgbClr val="FF0000"/>
                        </a:solidFill>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2321517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Text Box 5"/>
          <p:cNvSpPr txBox="1">
            <a:spLocks noChangeArrowheads="1"/>
          </p:cNvSpPr>
          <p:nvPr/>
        </p:nvSpPr>
        <p:spPr bwMode="auto">
          <a:xfrm>
            <a:off x="395536" y="1851670"/>
            <a:ext cx="8497887" cy="972574"/>
          </a:xfrm>
          <a:prstGeom prst="rect">
            <a:avLst/>
          </a:prstGeom>
          <a:noFill/>
          <a:ln w="9525">
            <a:noFill/>
            <a:miter lim="800000"/>
            <a:headEnd/>
            <a:tailEnd/>
          </a:ln>
        </p:spPr>
        <p:txBody>
          <a:bodyPr>
            <a:spAutoFit/>
          </a:bodyPr>
          <a:lstStyle/>
          <a:p>
            <a:pPr marL="579438" indent="-579438" algn="ctr">
              <a:lnSpc>
                <a:spcPct val="130000"/>
              </a:lnSpc>
              <a:spcBef>
                <a:spcPct val="50000"/>
              </a:spcBef>
              <a:buFont typeface="Wingdings" pitchFamily="2" charset="2"/>
              <a:buNone/>
            </a:pPr>
            <a:r>
              <a:rPr lang="en-GB" sz="4400" b="1" dirty="0"/>
              <a:t>Best wishes </a:t>
            </a:r>
            <a:r>
              <a:rPr lang="en-GB" sz="4400" b="1" dirty="0" smtClean="0"/>
              <a:t>to </a:t>
            </a:r>
            <a:r>
              <a:rPr lang="en-GB" sz="4400" b="1" dirty="0"/>
              <a:t>all our visitors</a:t>
            </a:r>
          </a:p>
        </p:txBody>
      </p:sp>
    </p:spTree>
    <p:extLst>
      <p:ext uri="{BB962C8B-B14F-4D97-AF65-F5344CB8AC3E}">
        <p14:creationId xmlns:p14="http://schemas.microsoft.com/office/powerpoint/2010/main" val="37592510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771"/>
            <a:ext cx="9144000" cy="5143500"/>
          </a:xfrm>
          <a:prstGeom prst="rect">
            <a:avLst/>
          </a:prstGeom>
        </p:spPr>
      </p:pic>
      <p:sp>
        <p:nvSpPr>
          <p:cNvPr id="8" name="Text Box 9"/>
          <p:cNvSpPr txBox="1">
            <a:spLocks noChangeArrowheads="1"/>
          </p:cNvSpPr>
          <p:nvPr/>
        </p:nvSpPr>
        <p:spPr bwMode="auto">
          <a:xfrm>
            <a:off x="173107" y="1201740"/>
            <a:ext cx="7848871" cy="2215991"/>
          </a:xfrm>
          <a:prstGeom prst="rect">
            <a:avLst/>
          </a:prstGeom>
          <a:noFill/>
          <a:ln w="9525">
            <a:noFill/>
            <a:miter lim="800000"/>
            <a:headEnd/>
            <a:tailEnd/>
          </a:ln>
        </p:spPr>
        <p:txBody>
          <a:bodyPr wrap="square">
            <a:spAutoFit/>
          </a:bodyPr>
          <a:lstStyle/>
          <a:p>
            <a:pPr marL="579438" indent="-579438">
              <a:lnSpc>
                <a:spcPct val="120000"/>
              </a:lnSpc>
              <a:spcBef>
                <a:spcPct val="50000"/>
              </a:spcBef>
              <a:buFont typeface="Wingdings" pitchFamily="2" charset="2"/>
              <a:buChar char="Ø"/>
            </a:pPr>
            <a:r>
              <a:rPr lang="en-GB" sz="2800" b="1" i="1" dirty="0" smtClean="0"/>
              <a:t>Tours – Organised by Deputy Head Girls </a:t>
            </a:r>
          </a:p>
          <a:p>
            <a:pPr>
              <a:lnSpc>
                <a:spcPct val="120000"/>
              </a:lnSpc>
              <a:spcBef>
                <a:spcPct val="50000"/>
              </a:spcBef>
            </a:pPr>
            <a:r>
              <a:rPr lang="en-GB" sz="3000" b="1" dirty="0"/>
              <a:t> </a:t>
            </a:r>
            <a:r>
              <a:rPr lang="en-GB" sz="3000" b="1" dirty="0" smtClean="0"/>
              <a:t>    Katy                                      Shannon</a:t>
            </a:r>
            <a:endParaRPr lang="en-GB" sz="3000" b="1" dirty="0" smtClean="0"/>
          </a:p>
          <a:p>
            <a:pPr>
              <a:lnSpc>
                <a:spcPct val="120000"/>
              </a:lnSpc>
              <a:spcBef>
                <a:spcPct val="50000"/>
              </a:spcBef>
            </a:pPr>
            <a:endParaRPr lang="en-GB" sz="3000" b="1" dirty="0"/>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23334" t="22400" r="29066" b="2399"/>
          <a:stretch/>
        </p:blipFill>
        <p:spPr>
          <a:xfrm>
            <a:off x="1547664" y="1764801"/>
            <a:ext cx="1982692" cy="2088232"/>
          </a:xfrm>
          <a:prstGeom prst="ellipse">
            <a:avLst/>
          </a:prstGeom>
          <a:ln>
            <a:noFill/>
          </a:ln>
          <a:effectLst>
            <a:softEdge rad="112500"/>
          </a:effectLst>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l="27599" t="22000" r="24800" b="10801"/>
          <a:stretch/>
        </p:blipFill>
        <p:spPr>
          <a:xfrm>
            <a:off x="5910912" y="1828876"/>
            <a:ext cx="2142592" cy="2016557"/>
          </a:xfrm>
          <a:prstGeom prst="ellipse">
            <a:avLst/>
          </a:prstGeom>
          <a:ln>
            <a:noFill/>
          </a:ln>
          <a:effectLst>
            <a:softEdge rad="112500"/>
          </a:effectLst>
        </p:spPr>
      </p:pic>
    </p:spTree>
    <p:extLst>
      <p:ext uri="{BB962C8B-B14F-4D97-AF65-F5344CB8AC3E}">
        <p14:creationId xmlns:p14="http://schemas.microsoft.com/office/powerpoint/2010/main" val="25873254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12"/>
          <p:cNvSpPr>
            <a:spLocks noChangeArrowheads="1"/>
          </p:cNvSpPr>
          <p:nvPr/>
        </p:nvSpPr>
        <p:spPr bwMode="auto">
          <a:xfrm>
            <a:off x="1259632" y="1152737"/>
            <a:ext cx="7993633" cy="122870"/>
          </a:xfrm>
          <a:prstGeom prst="rect">
            <a:avLst/>
          </a:prstGeom>
          <a:solidFill>
            <a:srgbClr val="993366"/>
          </a:solidFill>
          <a:ln w="19050">
            <a:solidFill>
              <a:schemeClr val="tx1"/>
            </a:solidFill>
            <a:miter lim="800000"/>
            <a:headEnd/>
            <a:tailEnd/>
          </a:ln>
        </p:spPr>
        <p:txBody>
          <a:bodyPr wrap="none" anchor="ctr"/>
          <a:lstStyle/>
          <a:p>
            <a:endParaRPr lang="en-US"/>
          </a:p>
        </p:txBody>
      </p:sp>
      <p:sp>
        <p:nvSpPr>
          <p:cNvPr id="4" name="Rectangle 10"/>
          <p:cNvSpPr>
            <a:spLocks noChangeArrowheads="1"/>
          </p:cNvSpPr>
          <p:nvPr/>
        </p:nvSpPr>
        <p:spPr bwMode="auto">
          <a:xfrm>
            <a:off x="1547664" y="333376"/>
            <a:ext cx="6264275" cy="707886"/>
          </a:xfrm>
          <a:prstGeom prst="rect">
            <a:avLst/>
          </a:prstGeom>
          <a:noFill/>
          <a:ln w="9525">
            <a:noFill/>
            <a:miter lim="800000"/>
            <a:headEnd/>
            <a:tailEnd/>
          </a:ln>
        </p:spPr>
        <p:txBody>
          <a:bodyPr>
            <a:spAutoFit/>
          </a:bodyPr>
          <a:lstStyle/>
          <a:p>
            <a:r>
              <a:rPr lang="en-GB" sz="4000" b="1" dirty="0" smtClean="0"/>
              <a:t>Another school </a:t>
            </a:r>
            <a:r>
              <a:rPr lang="en-GB" sz="4000" b="1" dirty="0"/>
              <a:t>?</a:t>
            </a:r>
          </a:p>
        </p:txBody>
      </p:sp>
      <p:sp>
        <p:nvSpPr>
          <p:cNvPr id="5" name="Rectangle 5"/>
          <p:cNvSpPr>
            <a:spLocks noChangeArrowheads="1"/>
          </p:cNvSpPr>
          <p:nvPr/>
        </p:nvSpPr>
        <p:spPr bwMode="auto">
          <a:xfrm>
            <a:off x="1475656" y="1419622"/>
            <a:ext cx="7129462" cy="4038600"/>
          </a:xfrm>
          <a:prstGeom prst="rect">
            <a:avLst/>
          </a:prstGeom>
          <a:noFill/>
          <a:ln w="12700">
            <a:noFill/>
            <a:miter lim="800000"/>
            <a:headEnd/>
            <a:tailEnd/>
          </a:ln>
        </p:spPr>
        <p:txBody>
          <a:bodyPr lIns="90488" tIns="44450" rIns="90488" bIns="44450"/>
          <a:lstStyle/>
          <a:p>
            <a:pPr marL="465138" indent="-465138">
              <a:spcBef>
                <a:spcPct val="50000"/>
              </a:spcBef>
              <a:buFont typeface="Wingdings" pitchFamily="2" charset="2"/>
              <a:buChar char="Ø"/>
            </a:pPr>
            <a:r>
              <a:rPr lang="en-GB" sz="3200" b="1" dirty="0"/>
              <a:t>What is Strathearn like?</a:t>
            </a:r>
          </a:p>
          <a:p>
            <a:pPr marL="465138" indent="-465138">
              <a:spcBef>
                <a:spcPct val="50000"/>
              </a:spcBef>
              <a:buFont typeface="Wingdings" pitchFamily="2" charset="2"/>
              <a:buChar char="Ø"/>
            </a:pPr>
            <a:r>
              <a:rPr lang="en-GB" sz="3200" b="1" dirty="0"/>
              <a:t>What is so special about Strathearn?</a:t>
            </a:r>
          </a:p>
          <a:p>
            <a:pPr marL="465138" indent="-465138">
              <a:spcBef>
                <a:spcPct val="50000"/>
              </a:spcBef>
              <a:buFont typeface="Wingdings" pitchFamily="2" charset="2"/>
              <a:buChar char="Ø"/>
            </a:pPr>
            <a:r>
              <a:rPr lang="en-GB" sz="3200" b="1" dirty="0" smtClean="0"/>
              <a:t>Why an </a:t>
            </a:r>
            <a:r>
              <a:rPr lang="en-GB" sz="3200" b="1" dirty="0"/>
              <a:t>all girls’ school?</a:t>
            </a:r>
          </a:p>
          <a:p>
            <a:pPr marL="465138" indent="-465138">
              <a:spcBef>
                <a:spcPct val="50000"/>
              </a:spcBef>
              <a:buFont typeface="Wingdings" pitchFamily="2" charset="2"/>
              <a:buChar char="Ø"/>
            </a:pPr>
            <a:r>
              <a:rPr lang="en-GB" sz="3200" b="1" dirty="0"/>
              <a:t>Who goes </a:t>
            </a:r>
            <a:r>
              <a:rPr lang="en-GB" sz="3200" b="1" dirty="0" smtClean="0"/>
              <a:t>to Strathearn</a:t>
            </a:r>
            <a:r>
              <a:rPr lang="en-GB" sz="3200" b="1" dirty="0"/>
              <a:t>?</a:t>
            </a:r>
          </a:p>
        </p:txBody>
      </p:sp>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444208" y="3434440"/>
            <a:ext cx="2588776" cy="1714709"/>
          </a:xfrm>
          <a:prstGeom prst="rect">
            <a:avLst/>
          </a:prstGeom>
          <a:solidFill>
            <a:srgbClr val="FFFF00"/>
          </a:solidFill>
          <a:ln>
            <a:noFill/>
          </a:ln>
          <a:effectLst>
            <a:softEdge rad="112500"/>
          </a:effectLst>
        </p:spPr>
      </p:pic>
    </p:spTree>
    <p:extLst>
      <p:ext uri="{BB962C8B-B14F-4D97-AF65-F5344CB8AC3E}">
        <p14:creationId xmlns:p14="http://schemas.microsoft.com/office/powerpoint/2010/main" val="23256758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12"/>
          <p:cNvSpPr>
            <a:spLocks noChangeArrowheads="1"/>
          </p:cNvSpPr>
          <p:nvPr/>
        </p:nvSpPr>
        <p:spPr bwMode="auto">
          <a:xfrm>
            <a:off x="1259632" y="1152737"/>
            <a:ext cx="7993633" cy="122870"/>
          </a:xfrm>
          <a:prstGeom prst="rect">
            <a:avLst/>
          </a:prstGeom>
          <a:solidFill>
            <a:srgbClr val="993366"/>
          </a:solidFill>
          <a:ln w="19050">
            <a:solidFill>
              <a:schemeClr val="tx1"/>
            </a:solidFill>
            <a:miter lim="800000"/>
            <a:headEnd/>
            <a:tailEnd/>
          </a:ln>
        </p:spPr>
        <p:txBody>
          <a:bodyPr wrap="none" anchor="ctr"/>
          <a:lstStyle/>
          <a:p>
            <a:endParaRPr lang="en-US"/>
          </a:p>
        </p:txBody>
      </p:sp>
      <p:sp>
        <p:nvSpPr>
          <p:cNvPr id="4" name="Rectangle 10"/>
          <p:cNvSpPr>
            <a:spLocks noChangeArrowheads="1"/>
          </p:cNvSpPr>
          <p:nvPr/>
        </p:nvSpPr>
        <p:spPr bwMode="auto">
          <a:xfrm>
            <a:off x="1547664" y="333376"/>
            <a:ext cx="6264275" cy="707886"/>
          </a:xfrm>
          <a:prstGeom prst="rect">
            <a:avLst/>
          </a:prstGeom>
          <a:noFill/>
          <a:ln w="9525">
            <a:noFill/>
            <a:miter lim="800000"/>
            <a:headEnd/>
            <a:tailEnd/>
          </a:ln>
        </p:spPr>
        <p:txBody>
          <a:bodyPr>
            <a:spAutoFit/>
          </a:bodyPr>
          <a:lstStyle/>
          <a:p>
            <a:r>
              <a:rPr lang="en-GB" sz="4000" b="1" dirty="0"/>
              <a:t>What is Strathearn like ?</a:t>
            </a:r>
          </a:p>
        </p:txBody>
      </p:sp>
      <p:sp>
        <p:nvSpPr>
          <p:cNvPr id="8" name="Rectangle 5"/>
          <p:cNvSpPr>
            <a:spLocks noChangeArrowheads="1"/>
          </p:cNvSpPr>
          <p:nvPr/>
        </p:nvSpPr>
        <p:spPr bwMode="auto">
          <a:xfrm>
            <a:off x="1475656" y="843558"/>
            <a:ext cx="7129462" cy="4470648"/>
          </a:xfrm>
          <a:prstGeom prst="rect">
            <a:avLst/>
          </a:prstGeom>
          <a:noFill/>
          <a:ln w="12700">
            <a:noFill/>
            <a:miter lim="800000"/>
            <a:headEnd/>
            <a:tailEnd/>
          </a:ln>
        </p:spPr>
        <p:txBody>
          <a:bodyPr lIns="90488" tIns="44450" rIns="90488" bIns="44450"/>
          <a:lstStyle/>
          <a:p>
            <a:pPr>
              <a:spcBef>
                <a:spcPts val="1200"/>
              </a:spcBef>
            </a:pPr>
            <a:endParaRPr lang="en-GB" sz="2400" b="1" dirty="0" smtClean="0"/>
          </a:p>
          <a:p>
            <a:pPr marL="922338" lvl="1" indent="-465138">
              <a:spcBef>
                <a:spcPts val="1200"/>
              </a:spcBef>
              <a:buFont typeface="Wingdings" pitchFamily="2" charset="2"/>
              <a:buChar char="Ø"/>
            </a:pPr>
            <a:r>
              <a:rPr lang="en-GB" sz="2400" b="1" dirty="0" smtClean="0">
                <a:solidFill>
                  <a:srgbClr val="FF0000"/>
                </a:solidFill>
              </a:rPr>
              <a:t>Personal</a:t>
            </a:r>
            <a:endParaRPr lang="en-GB" sz="2400" b="1" dirty="0">
              <a:solidFill>
                <a:srgbClr val="FF0000"/>
              </a:solidFill>
            </a:endParaRPr>
          </a:p>
          <a:p>
            <a:pPr marL="1322388" lvl="2" indent="-285750">
              <a:spcBef>
                <a:spcPts val="600"/>
              </a:spcBef>
              <a:buFont typeface="Wingdings" pitchFamily="2" charset="2"/>
              <a:buChar char="ü"/>
            </a:pPr>
            <a:r>
              <a:rPr lang="en-GB" sz="2000" b="1" dirty="0"/>
              <a:t>Small </a:t>
            </a:r>
            <a:r>
              <a:rPr lang="en-GB" sz="2000" b="1" dirty="0" smtClean="0"/>
              <a:t>classes  - Class size 22 in Form 1</a:t>
            </a:r>
            <a:endParaRPr lang="en-GB" sz="2000" b="1" dirty="0"/>
          </a:p>
          <a:p>
            <a:pPr marL="465138" indent="-465138">
              <a:spcBef>
                <a:spcPts val="1200"/>
              </a:spcBef>
              <a:buFont typeface="Wingdings" pitchFamily="2" charset="2"/>
              <a:buChar char="Ø"/>
            </a:pPr>
            <a:r>
              <a:rPr lang="en-GB" sz="2400" b="1" dirty="0" smtClean="0">
                <a:solidFill>
                  <a:srgbClr val="FF0000"/>
                </a:solidFill>
              </a:rPr>
              <a:t>Balanced</a:t>
            </a:r>
          </a:p>
          <a:p>
            <a:pPr marL="865188" lvl="1" indent="-285750">
              <a:spcBef>
                <a:spcPts val="600"/>
              </a:spcBef>
              <a:buFont typeface="Wingdings" pitchFamily="2" charset="2"/>
              <a:buChar char="ü"/>
            </a:pPr>
            <a:r>
              <a:rPr lang="en-GB" sz="2000" b="1" dirty="0" smtClean="0"/>
              <a:t>Academic and extra-curricular</a:t>
            </a:r>
          </a:p>
          <a:p>
            <a:pPr marL="465138" indent="-465138">
              <a:spcBef>
                <a:spcPts val="1200"/>
              </a:spcBef>
              <a:buFont typeface="Wingdings" pitchFamily="2" charset="2"/>
              <a:buChar char="Ø"/>
            </a:pPr>
            <a:r>
              <a:rPr lang="en-GB" sz="2400" b="1" dirty="0" smtClean="0">
                <a:solidFill>
                  <a:srgbClr val="FF0000"/>
                </a:solidFill>
              </a:rPr>
              <a:t>Convenient</a:t>
            </a:r>
            <a:r>
              <a:rPr lang="en-GB" sz="2400" b="1" dirty="0" smtClean="0"/>
              <a:t>- walk, car, bus</a:t>
            </a:r>
            <a:endParaRPr lang="en-GB" sz="2400" b="1" dirty="0"/>
          </a:p>
          <a:p>
            <a:pPr marL="865188" lvl="1" indent="-285750">
              <a:spcBef>
                <a:spcPts val="600"/>
              </a:spcBef>
              <a:buFont typeface="Wingdings" pitchFamily="2" charset="2"/>
              <a:buChar char="ü"/>
            </a:pPr>
            <a:r>
              <a:rPr lang="en-GB" sz="2000" b="1" dirty="0" smtClean="0"/>
              <a:t>Newtownards, Bangor, Comber buses to the gate</a:t>
            </a:r>
          </a:p>
          <a:p>
            <a:pPr marL="465138" indent="-465138">
              <a:spcBef>
                <a:spcPts val="1200"/>
              </a:spcBef>
              <a:buFont typeface="Wingdings" pitchFamily="2" charset="2"/>
              <a:buChar char="Ø"/>
            </a:pPr>
            <a:r>
              <a:rPr lang="en-GB" sz="2400" b="1" dirty="0" smtClean="0">
                <a:solidFill>
                  <a:srgbClr val="FF0000"/>
                </a:solidFill>
              </a:rPr>
              <a:t>Contained </a:t>
            </a:r>
          </a:p>
          <a:p>
            <a:pPr marL="865188" lvl="1" indent="-285750">
              <a:spcBef>
                <a:spcPts val="600"/>
              </a:spcBef>
              <a:buFont typeface="Wingdings" pitchFamily="2" charset="2"/>
              <a:buChar char="ü"/>
            </a:pPr>
            <a:r>
              <a:rPr lang="en-GB" sz="2000" b="1" dirty="0" smtClean="0"/>
              <a:t>Grounds and Sport facilities</a:t>
            </a:r>
            <a:endParaRPr lang="en-GB" sz="2000" b="1" dirty="0"/>
          </a:p>
          <a:p>
            <a:pPr marL="865188" lvl="1" indent="-285750">
              <a:spcBef>
                <a:spcPts val="600"/>
              </a:spcBef>
              <a:buFont typeface="Wingdings" pitchFamily="2" charset="2"/>
              <a:buChar char="ü"/>
            </a:pPr>
            <a:endParaRPr lang="en-GB" sz="2000" b="1" dirty="0"/>
          </a:p>
          <a:p>
            <a:pPr marL="922338" lvl="1" indent="-342900">
              <a:spcBef>
                <a:spcPts val="600"/>
              </a:spcBef>
              <a:buFont typeface="Wingdings" panose="05000000000000000000" pitchFamily="2" charset="2"/>
              <a:buChar char="Ø"/>
            </a:pPr>
            <a:endParaRPr lang="en-GB" sz="2000" b="1" dirty="0"/>
          </a:p>
          <a:p>
            <a:pPr marL="865188" lvl="1" indent="-285750">
              <a:spcBef>
                <a:spcPts val="600"/>
              </a:spcBef>
              <a:buFont typeface="Wingdings" pitchFamily="2" charset="2"/>
              <a:buChar char="ü"/>
            </a:pPr>
            <a:endParaRPr lang="en-GB" sz="2000" b="1" dirty="0"/>
          </a:p>
          <a:p>
            <a:pPr marL="922338" lvl="1" indent="-342900">
              <a:spcBef>
                <a:spcPts val="600"/>
              </a:spcBef>
              <a:buFont typeface="Wingdings" panose="05000000000000000000" pitchFamily="2" charset="2"/>
              <a:buChar char="Ø"/>
            </a:pPr>
            <a:endParaRPr lang="en-GB" sz="2000" b="1" dirty="0"/>
          </a:p>
          <a:p>
            <a:pPr marL="922338" lvl="1" indent="-342900">
              <a:spcBef>
                <a:spcPts val="600"/>
              </a:spcBef>
              <a:buFont typeface="Wingdings" panose="05000000000000000000" pitchFamily="2" charset="2"/>
              <a:buChar char="Ø"/>
            </a:pPr>
            <a:endParaRPr lang="en-GB" sz="2000" b="1" dirty="0" smtClean="0"/>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4248" y="1635646"/>
            <a:ext cx="2178361" cy="1915080"/>
          </a:xfrm>
          <a:prstGeom prst="rect">
            <a:avLst/>
          </a:prstGeom>
          <a:ln>
            <a:noFill/>
          </a:ln>
          <a:effectLst>
            <a:softEdge rad="112500"/>
          </a:effectLst>
        </p:spPr>
      </p:pic>
    </p:spTree>
    <p:extLst>
      <p:ext uri="{BB962C8B-B14F-4D97-AF65-F5344CB8AC3E}">
        <p14:creationId xmlns:p14="http://schemas.microsoft.com/office/powerpoint/2010/main" val="25758384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265" y="0"/>
            <a:ext cx="9144000" cy="5143500"/>
          </a:xfrm>
          <a:prstGeom prst="rect">
            <a:avLst/>
          </a:prstGeom>
        </p:spPr>
      </p:pic>
      <p:sp>
        <p:nvSpPr>
          <p:cNvPr id="3" name="Rectangle 12"/>
          <p:cNvSpPr>
            <a:spLocks noChangeArrowheads="1"/>
          </p:cNvSpPr>
          <p:nvPr/>
        </p:nvSpPr>
        <p:spPr bwMode="auto">
          <a:xfrm>
            <a:off x="1259632" y="1152737"/>
            <a:ext cx="7993633" cy="122870"/>
          </a:xfrm>
          <a:prstGeom prst="rect">
            <a:avLst/>
          </a:prstGeom>
          <a:solidFill>
            <a:srgbClr val="993366"/>
          </a:solidFill>
          <a:ln w="19050">
            <a:solidFill>
              <a:schemeClr val="tx1"/>
            </a:solidFill>
            <a:miter lim="800000"/>
            <a:headEnd/>
            <a:tailEnd/>
          </a:ln>
        </p:spPr>
        <p:txBody>
          <a:bodyPr wrap="none" anchor="ctr"/>
          <a:lstStyle/>
          <a:p>
            <a:endParaRPr lang="en-US"/>
          </a:p>
        </p:txBody>
      </p:sp>
      <p:sp>
        <p:nvSpPr>
          <p:cNvPr id="4" name="Rectangle 10"/>
          <p:cNvSpPr>
            <a:spLocks noChangeArrowheads="1"/>
          </p:cNvSpPr>
          <p:nvPr/>
        </p:nvSpPr>
        <p:spPr bwMode="auto">
          <a:xfrm>
            <a:off x="1547664" y="333376"/>
            <a:ext cx="6264275" cy="861774"/>
          </a:xfrm>
          <a:prstGeom prst="rect">
            <a:avLst/>
          </a:prstGeom>
          <a:noFill/>
          <a:ln w="9525">
            <a:noFill/>
            <a:miter lim="800000"/>
            <a:headEnd/>
            <a:tailEnd/>
          </a:ln>
        </p:spPr>
        <p:txBody>
          <a:bodyPr>
            <a:spAutoFit/>
          </a:bodyPr>
          <a:lstStyle/>
          <a:p>
            <a:r>
              <a:rPr lang="en-GB" sz="3200" b="1" dirty="0"/>
              <a:t>What is so special about us</a:t>
            </a:r>
            <a:r>
              <a:rPr lang="en-GB" sz="3200" b="1" dirty="0" smtClean="0"/>
              <a:t>?</a:t>
            </a:r>
          </a:p>
          <a:p>
            <a:pPr algn="ctr"/>
            <a:r>
              <a:rPr lang="en-GB" b="1" i="1" dirty="0" smtClean="0"/>
              <a:t>(from our pupils)</a:t>
            </a:r>
            <a:endParaRPr lang="en-GB" b="1" i="1" dirty="0"/>
          </a:p>
        </p:txBody>
      </p:sp>
      <p:sp>
        <p:nvSpPr>
          <p:cNvPr id="8" name="Rectangle 5"/>
          <p:cNvSpPr>
            <a:spLocks noChangeArrowheads="1"/>
          </p:cNvSpPr>
          <p:nvPr/>
        </p:nvSpPr>
        <p:spPr bwMode="auto">
          <a:xfrm>
            <a:off x="1475656" y="1851670"/>
            <a:ext cx="7129462" cy="3606552"/>
          </a:xfrm>
          <a:prstGeom prst="rect">
            <a:avLst/>
          </a:prstGeom>
          <a:noFill/>
          <a:ln w="12700">
            <a:noFill/>
            <a:miter lim="800000"/>
            <a:headEnd/>
            <a:tailEnd/>
          </a:ln>
        </p:spPr>
        <p:txBody>
          <a:bodyPr lIns="90488" tIns="44450" rIns="90488" bIns="44450"/>
          <a:lstStyle/>
          <a:p>
            <a:pPr marL="465138" indent="-465138">
              <a:spcBef>
                <a:spcPct val="50000"/>
              </a:spcBef>
              <a:buFont typeface="Wingdings" pitchFamily="2" charset="2"/>
              <a:buChar char="Ø"/>
            </a:pPr>
            <a:r>
              <a:rPr lang="en-GB" b="1" dirty="0"/>
              <a:t>Quality of </a:t>
            </a:r>
            <a:r>
              <a:rPr lang="en-GB" b="1" dirty="0" smtClean="0"/>
              <a:t>Care </a:t>
            </a:r>
            <a:endParaRPr lang="en-GB" b="1" dirty="0" smtClean="0"/>
          </a:p>
          <a:p>
            <a:pPr marL="465138" indent="-465138">
              <a:spcBef>
                <a:spcPct val="50000"/>
              </a:spcBef>
              <a:buFont typeface="Wingdings" pitchFamily="2" charset="2"/>
              <a:buChar char="Ø"/>
            </a:pPr>
            <a:r>
              <a:rPr lang="en-GB" b="1" dirty="0" smtClean="0"/>
              <a:t>Friendships</a:t>
            </a:r>
            <a:endParaRPr lang="en-GB" b="1" dirty="0" smtClean="0"/>
          </a:p>
          <a:p>
            <a:pPr marL="465138" indent="-465138">
              <a:spcBef>
                <a:spcPct val="50000"/>
              </a:spcBef>
              <a:buFont typeface="Wingdings" pitchFamily="2" charset="2"/>
              <a:buChar char="Ø"/>
            </a:pPr>
            <a:r>
              <a:rPr lang="en-GB" b="1" dirty="0" smtClean="0"/>
              <a:t>House System </a:t>
            </a:r>
          </a:p>
          <a:p>
            <a:pPr marL="465138" indent="-465138">
              <a:spcBef>
                <a:spcPct val="50000"/>
              </a:spcBef>
              <a:buFont typeface="Wingdings" pitchFamily="2" charset="2"/>
              <a:buChar char="Ø"/>
            </a:pPr>
            <a:r>
              <a:rPr lang="en-GB" b="1" dirty="0" smtClean="0"/>
              <a:t>Small </a:t>
            </a:r>
            <a:r>
              <a:rPr lang="en-GB" b="1" dirty="0" smtClean="0"/>
              <a:t>Classes</a:t>
            </a:r>
          </a:p>
          <a:p>
            <a:pPr marL="465138" indent="-465138">
              <a:spcBef>
                <a:spcPct val="50000"/>
              </a:spcBef>
              <a:buFont typeface="Wingdings" pitchFamily="2" charset="2"/>
              <a:buChar char="Ø"/>
            </a:pPr>
            <a:r>
              <a:rPr lang="en-GB" b="1" dirty="0" smtClean="0"/>
              <a:t>Opportunities – extra curricular and leadership </a:t>
            </a:r>
          </a:p>
          <a:p>
            <a:pPr marL="465138" indent="-465138">
              <a:spcBef>
                <a:spcPct val="50000"/>
              </a:spcBef>
              <a:buFont typeface="Wingdings" pitchFamily="2" charset="2"/>
              <a:buChar char="Ø"/>
            </a:pPr>
            <a:r>
              <a:rPr lang="en-GB" b="1" dirty="0" smtClean="0"/>
              <a:t>Resources – </a:t>
            </a:r>
            <a:r>
              <a:rPr lang="en-GB" b="1" dirty="0" smtClean="0"/>
              <a:t>buildings</a:t>
            </a:r>
            <a:r>
              <a:rPr lang="en-GB" b="1" dirty="0" smtClean="0"/>
              <a:t>, lockers, i-pads</a:t>
            </a:r>
            <a:r>
              <a:rPr lang="en-GB" b="1" dirty="0" smtClean="0"/>
              <a:t>, biometric system</a:t>
            </a:r>
          </a:p>
          <a:p>
            <a:pPr>
              <a:spcBef>
                <a:spcPct val="50000"/>
              </a:spcBef>
            </a:pPr>
            <a:r>
              <a:rPr lang="en-GB" b="1" dirty="0" smtClean="0"/>
              <a:t> </a:t>
            </a:r>
          </a:p>
          <a:p>
            <a:pPr algn="ctr">
              <a:spcBef>
                <a:spcPct val="50000"/>
              </a:spcBef>
            </a:pPr>
            <a:r>
              <a:rPr lang="en-GB" sz="1200" b="1" dirty="0" smtClean="0">
                <a:solidFill>
                  <a:srgbClr val="FFFF00"/>
                </a:solidFill>
                <a:latin typeface="Goudy Stout" panose="0202090407030B020401" pitchFamily="18" charset="0"/>
              </a:rPr>
              <a:t>Barbour</a:t>
            </a:r>
            <a:r>
              <a:rPr lang="en-GB" sz="1200" b="1" dirty="0" smtClean="0">
                <a:latin typeface="Goudy Stout" panose="0202090407030B020401" pitchFamily="18" charset="0"/>
              </a:rPr>
              <a:t>       </a:t>
            </a:r>
            <a:r>
              <a:rPr lang="en-GB" sz="1200" b="1" dirty="0" smtClean="0">
                <a:solidFill>
                  <a:srgbClr val="002060"/>
                </a:solidFill>
                <a:latin typeface="Goudy Stout" panose="0202090407030B020401" pitchFamily="18" charset="0"/>
              </a:rPr>
              <a:t>Boucher</a:t>
            </a:r>
            <a:r>
              <a:rPr lang="en-GB" sz="1200" b="1" dirty="0" smtClean="0">
                <a:latin typeface="Goudy Stout" panose="0202090407030B020401" pitchFamily="18" charset="0"/>
              </a:rPr>
              <a:t>     </a:t>
            </a:r>
            <a:r>
              <a:rPr lang="en-GB" sz="1200" b="1" dirty="0" smtClean="0">
                <a:solidFill>
                  <a:srgbClr val="00B050"/>
                </a:solidFill>
                <a:latin typeface="Goudy Stout" panose="0202090407030B020401" pitchFamily="18" charset="0"/>
              </a:rPr>
              <a:t>McCaughey</a:t>
            </a:r>
            <a:r>
              <a:rPr lang="en-GB" sz="1200" b="1" dirty="0" smtClean="0">
                <a:latin typeface="Goudy Stout" panose="0202090407030B020401" pitchFamily="18" charset="0"/>
              </a:rPr>
              <a:t>    </a:t>
            </a:r>
            <a:r>
              <a:rPr lang="en-GB" sz="1200" b="1" dirty="0" smtClean="0">
                <a:solidFill>
                  <a:srgbClr val="FF0000"/>
                </a:solidFill>
                <a:latin typeface="Goudy Stout" panose="0202090407030B020401" pitchFamily="18" charset="0"/>
              </a:rPr>
              <a:t>Watts</a:t>
            </a:r>
            <a:r>
              <a:rPr lang="en-GB" sz="1200" b="1" dirty="0" smtClean="0">
                <a:latin typeface="Goudy Stout" panose="0202090407030B020401" pitchFamily="18" charset="0"/>
              </a:rPr>
              <a:t> </a:t>
            </a:r>
            <a:endParaRPr lang="en-GB" sz="1200" b="1" dirty="0">
              <a:latin typeface="Goudy Stout" panose="0202090407030B020401" pitchFamily="18"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64089" y="1419610"/>
            <a:ext cx="2916312" cy="19443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3007752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12"/>
          <p:cNvSpPr>
            <a:spLocks noChangeArrowheads="1"/>
          </p:cNvSpPr>
          <p:nvPr/>
        </p:nvSpPr>
        <p:spPr bwMode="auto">
          <a:xfrm>
            <a:off x="1259632" y="1152737"/>
            <a:ext cx="7993633" cy="122870"/>
          </a:xfrm>
          <a:prstGeom prst="rect">
            <a:avLst/>
          </a:prstGeom>
          <a:solidFill>
            <a:srgbClr val="993366"/>
          </a:solidFill>
          <a:ln w="19050">
            <a:solidFill>
              <a:schemeClr val="tx1"/>
            </a:solidFill>
            <a:miter lim="800000"/>
            <a:headEnd/>
            <a:tailEnd/>
          </a:ln>
        </p:spPr>
        <p:txBody>
          <a:bodyPr wrap="none" anchor="ctr"/>
          <a:lstStyle/>
          <a:p>
            <a:endParaRPr lang="en-US"/>
          </a:p>
        </p:txBody>
      </p:sp>
      <p:sp>
        <p:nvSpPr>
          <p:cNvPr id="4" name="Rectangle 10"/>
          <p:cNvSpPr>
            <a:spLocks noChangeArrowheads="1"/>
          </p:cNvSpPr>
          <p:nvPr/>
        </p:nvSpPr>
        <p:spPr bwMode="auto">
          <a:xfrm>
            <a:off x="1547664" y="333376"/>
            <a:ext cx="6264275" cy="707886"/>
          </a:xfrm>
          <a:prstGeom prst="rect">
            <a:avLst/>
          </a:prstGeom>
          <a:noFill/>
          <a:ln w="9525">
            <a:noFill/>
            <a:miter lim="800000"/>
            <a:headEnd/>
            <a:tailEnd/>
          </a:ln>
        </p:spPr>
        <p:txBody>
          <a:bodyPr>
            <a:spAutoFit/>
          </a:bodyPr>
          <a:lstStyle/>
          <a:p>
            <a:r>
              <a:rPr lang="en-GB" sz="4000" b="1" dirty="0"/>
              <a:t>What is so special about us?</a:t>
            </a:r>
          </a:p>
        </p:txBody>
      </p:sp>
      <p:sp>
        <p:nvSpPr>
          <p:cNvPr id="9" name="Rectangle 5"/>
          <p:cNvSpPr>
            <a:spLocks noChangeArrowheads="1"/>
          </p:cNvSpPr>
          <p:nvPr/>
        </p:nvSpPr>
        <p:spPr bwMode="auto">
          <a:xfrm>
            <a:off x="1331640" y="1347614"/>
            <a:ext cx="7704856" cy="4038600"/>
          </a:xfrm>
          <a:prstGeom prst="rect">
            <a:avLst/>
          </a:prstGeom>
          <a:noFill/>
          <a:ln w="12700">
            <a:noFill/>
            <a:miter lim="800000"/>
            <a:headEnd/>
            <a:tailEnd/>
          </a:ln>
        </p:spPr>
        <p:txBody>
          <a:bodyPr lIns="90488" tIns="44450" rIns="90488" bIns="44450"/>
          <a:lstStyle/>
          <a:p>
            <a:pPr>
              <a:spcAft>
                <a:spcPts val="1800"/>
              </a:spcAft>
            </a:pPr>
            <a:endParaRPr lang="en-GB" sz="4800" b="1" dirty="0" smtClean="0">
              <a:latin typeface="Monotype Corsiva" pitchFamily="66" charset="0"/>
            </a:endParaRPr>
          </a:p>
          <a:p>
            <a:pPr>
              <a:spcAft>
                <a:spcPts val="1800"/>
              </a:spcAft>
            </a:pPr>
            <a:r>
              <a:rPr lang="en-GB" sz="4800" b="1" dirty="0">
                <a:latin typeface="Monotype Corsiva" pitchFamily="66" charset="0"/>
              </a:rPr>
              <a:t> </a:t>
            </a:r>
            <a:r>
              <a:rPr lang="en-GB" sz="4800" b="1" dirty="0" smtClean="0">
                <a:latin typeface="Monotype Corsiva" pitchFamily="66" charset="0"/>
              </a:rPr>
              <a:t>    Head Girl      </a:t>
            </a:r>
          </a:p>
          <a:p>
            <a:pPr algn="ctr">
              <a:spcAft>
                <a:spcPts val="1800"/>
              </a:spcAft>
            </a:pPr>
            <a:r>
              <a:rPr lang="en-GB" sz="4800" b="1" dirty="0" smtClean="0">
                <a:latin typeface="Monotype Corsiva" pitchFamily="66" charset="0"/>
              </a:rPr>
              <a:t>			Ella Reid</a:t>
            </a:r>
            <a:r>
              <a:rPr lang="en-GB" sz="2200" b="1" dirty="0" smtClean="0">
                <a:latin typeface="Comic Sans MS" pitchFamily="66" charset="0"/>
              </a:rPr>
              <a:t>					</a:t>
            </a:r>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33599" t="26600" r="23469" b="-1800"/>
          <a:stretch/>
        </p:blipFill>
        <p:spPr>
          <a:xfrm>
            <a:off x="6372200" y="1707653"/>
            <a:ext cx="2548985" cy="2976481"/>
          </a:xfrm>
          <a:prstGeom prst="ellipse">
            <a:avLst/>
          </a:prstGeom>
          <a:ln>
            <a:noFill/>
          </a:ln>
          <a:effectLst>
            <a:softEdge rad="112500"/>
          </a:effectLst>
        </p:spPr>
      </p:pic>
    </p:spTree>
    <p:extLst>
      <p:ext uri="{BB962C8B-B14F-4D97-AF65-F5344CB8AC3E}">
        <p14:creationId xmlns:p14="http://schemas.microsoft.com/office/powerpoint/2010/main" val="42078751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12"/>
          <p:cNvSpPr>
            <a:spLocks noChangeArrowheads="1"/>
          </p:cNvSpPr>
          <p:nvPr/>
        </p:nvSpPr>
        <p:spPr bwMode="auto">
          <a:xfrm>
            <a:off x="1259632" y="1152737"/>
            <a:ext cx="7993633" cy="122870"/>
          </a:xfrm>
          <a:prstGeom prst="rect">
            <a:avLst/>
          </a:prstGeom>
          <a:solidFill>
            <a:srgbClr val="993366"/>
          </a:solidFill>
          <a:ln w="19050">
            <a:solidFill>
              <a:schemeClr val="tx1"/>
            </a:solidFill>
            <a:miter lim="800000"/>
            <a:headEnd/>
            <a:tailEnd/>
          </a:ln>
        </p:spPr>
        <p:txBody>
          <a:bodyPr wrap="none" anchor="ctr"/>
          <a:lstStyle/>
          <a:p>
            <a:endParaRPr lang="en-US"/>
          </a:p>
        </p:txBody>
      </p:sp>
      <p:sp>
        <p:nvSpPr>
          <p:cNvPr id="4" name="Rectangle 10"/>
          <p:cNvSpPr>
            <a:spLocks noChangeArrowheads="1"/>
          </p:cNvSpPr>
          <p:nvPr/>
        </p:nvSpPr>
        <p:spPr bwMode="auto">
          <a:xfrm>
            <a:off x="1547664" y="333376"/>
            <a:ext cx="6264275" cy="707886"/>
          </a:xfrm>
          <a:prstGeom prst="rect">
            <a:avLst/>
          </a:prstGeom>
          <a:noFill/>
          <a:ln w="9525">
            <a:noFill/>
            <a:miter lim="800000"/>
            <a:headEnd/>
            <a:tailEnd/>
          </a:ln>
        </p:spPr>
        <p:txBody>
          <a:bodyPr>
            <a:spAutoFit/>
          </a:bodyPr>
          <a:lstStyle/>
          <a:p>
            <a:r>
              <a:rPr lang="en-GB" sz="4000" b="1" dirty="0"/>
              <a:t>What is so special about us?</a:t>
            </a:r>
          </a:p>
        </p:txBody>
      </p:sp>
      <p:sp>
        <p:nvSpPr>
          <p:cNvPr id="9" name="Rectangle 5"/>
          <p:cNvSpPr>
            <a:spLocks noChangeArrowheads="1"/>
          </p:cNvSpPr>
          <p:nvPr/>
        </p:nvSpPr>
        <p:spPr bwMode="auto">
          <a:xfrm>
            <a:off x="1475656" y="1419622"/>
            <a:ext cx="7500958" cy="3456384"/>
          </a:xfrm>
          <a:prstGeom prst="rect">
            <a:avLst/>
          </a:prstGeom>
          <a:noFill/>
          <a:ln w="12700">
            <a:noFill/>
            <a:miter lim="800000"/>
            <a:headEnd/>
            <a:tailEnd/>
          </a:ln>
        </p:spPr>
        <p:txBody>
          <a:bodyPr lIns="90488" tIns="44450" rIns="90488" bIns="44450"/>
          <a:lstStyle/>
          <a:p>
            <a:pPr marL="465138" indent="-465138">
              <a:spcBef>
                <a:spcPct val="50000"/>
              </a:spcBef>
              <a:buFont typeface="Wingdings" pitchFamily="2" charset="2"/>
              <a:buChar char="Ø"/>
            </a:pPr>
            <a:r>
              <a:rPr lang="en-GB" sz="3200" b="1" dirty="0">
                <a:solidFill>
                  <a:srgbClr val="002060"/>
                </a:solidFill>
              </a:rPr>
              <a:t>Quality of </a:t>
            </a:r>
            <a:r>
              <a:rPr lang="en-GB" sz="3200" b="1" dirty="0" smtClean="0">
                <a:solidFill>
                  <a:srgbClr val="002060"/>
                </a:solidFill>
              </a:rPr>
              <a:t>Pupil Achievements</a:t>
            </a:r>
            <a:endParaRPr lang="en-GB" sz="3200" b="1" dirty="0">
              <a:solidFill>
                <a:srgbClr val="002060"/>
              </a:solidFill>
            </a:endParaRPr>
          </a:p>
          <a:p>
            <a:pPr marL="444500" lvl="1" indent="-395288">
              <a:spcBef>
                <a:spcPct val="50000"/>
              </a:spcBef>
              <a:buFont typeface="Wingdings" pitchFamily="2" charset="2"/>
              <a:buChar char="ü"/>
            </a:pPr>
            <a:r>
              <a:rPr lang="en-GB" sz="2800" b="1" dirty="0" smtClean="0"/>
              <a:t>the girls find the work challenging – satisfaction - ‘</a:t>
            </a:r>
            <a:r>
              <a:rPr lang="en-GB" sz="2800" b="1" dirty="0"/>
              <a:t>Can do</a:t>
            </a:r>
            <a:r>
              <a:rPr lang="en-GB" sz="2800" b="1" dirty="0" smtClean="0"/>
              <a:t>’</a:t>
            </a:r>
          </a:p>
          <a:p>
            <a:pPr marL="444500" lvl="1" indent="-395288">
              <a:spcBef>
                <a:spcPct val="50000"/>
              </a:spcBef>
              <a:buFont typeface="Wingdings" pitchFamily="2" charset="2"/>
              <a:buChar char="ü"/>
            </a:pPr>
            <a:r>
              <a:rPr lang="en-GB" sz="2800" b="1" dirty="0" smtClean="0"/>
              <a:t>Opportunity </a:t>
            </a:r>
            <a:endParaRPr lang="en-GB" sz="2800" b="1" dirty="0" smtClean="0"/>
          </a:p>
          <a:p>
            <a:pPr marL="444500" lvl="1" indent="-395288">
              <a:spcBef>
                <a:spcPct val="50000"/>
              </a:spcBef>
              <a:buFont typeface="Wingdings" pitchFamily="2" charset="2"/>
              <a:buChar char="ü"/>
            </a:pPr>
            <a:r>
              <a:rPr lang="en-GB" sz="2800" b="1" dirty="0" smtClean="0"/>
              <a:t>Success</a:t>
            </a:r>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22933" t="29000" r="24800" b="13600"/>
          <a:stretch/>
        </p:blipFill>
        <p:spPr>
          <a:xfrm>
            <a:off x="5436096" y="2684143"/>
            <a:ext cx="2952329" cy="2161526"/>
          </a:xfrm>
          <a:prstGeom prst="rect">
            <a:avLst/>
          </a:prstGeom>
        </p:spPr>
      </p:pic>
    </p:spTree>
    <p:extLst>
      <p:ext uri="{BB962C8B-B14F-4D97-AF65-F5344CB8AC3E}">
        <p14:creationId xmlns:p14="http://schemas.microsoft.com/office/powerpoint/2010/main" val="26832011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82" y="-20538"/>
            <a:ext cx="9144000" cy="5143500"/>
          </a:xfrm>
          <a:prstGeom prst="rect">
            <a:avLst/>
          </a:prstGeom>
        </p:spPr>
      </p:pic>
      <p:sp>
        <p:nvSpPr>
          <p:cNvPr id="3" name="Rectangle 12"/>
          <p:cNvSpPr>
            <a:spLocks noChangeArrowheads="1"/>
          </p:cNvSpPr>
          <p:nvPr/>
        </p:nvSpPr>
        <p:spPr bwMode="auto">
          <a:xfrm>
            <a:off x="1259632" y="1152737"/>
            <a:ext cx="7993633" cy="122870"/>
          </a:xfrm>
          <a:prstGeom prst="rect">
            <a:avLst/>
          </a:prstGeom>
          <a:solidFill>
            <a:srgbClr val="993366"/>
          </a:solidFill>
          <a:ln w="19050">
            <a:solidFill>
              <a:schemeClr val="tx1"/>
            </a:solidFill>
            <a:miter lim="800000"/>
            <a:headEnd/>
            <a:tailEnd/>
          </a:ln>
        </p:spPr>
        <p:txBody>
          <a:bodyPr wrap="none" anchor="ctr"/>
          <a:lstStyle/>
          <a:p>
            <a:endParaRPr lang="en-US"/>
          </a:p>
        </p:txBody>
      </p:sp>
      <p:sp>
        <p:nvSpPr>
          <p:cNvPr id="4" name="Rectangle 10"/>
          <p:cNvSpPr>
            <a:spLocks noChangeArrowheads="1"/>
          </p:cNvSpPr>
          <p:nvPr/>
        </p:nvSpPr>
        <p:spPr bwMode="auto">
          <a:xfrm>
            <a:off x="1547664" y="333376"/>
            <a:ext cx="6264275" cy="707886"/>
          </a:xfrm>
          <a:prstGeom prst="rect">
            <a:avLst/>
          </a:prstGeom>
          <a:noFill/>
          <a:ln w="9525">
            <a:noFill/>
            <a:miter lim="800000"/>
            <a:headEnd/>
            <a:tailEnd/>
          </a:ln>
        </p:spPr>
        <p:txBody>
          <a:bodyPr>
            <a:spAutoFit/>
          </a:bodyPr>
          <a:lstStyle/>
          <a:p>
            <a:r>
              <a:rPr lang="en-GB" sz="4000" b="1" dirty="0"/>
              <a:t>What is so special about us?</a:t>
            </a:r>
          </a:p>
        </p:txBody>
      </p:sp>
      <p:sp>
        <p:nvSpPr>
          <p:cNvPr id="8" name="Rectangle 5"/>
          <p:cNvSpPr>
            <a:spLocks noChangeArrowheads="1"/>
          </p:cNvSpPr>
          <p:nvPr/>
        </p:nvSpPr>
        <p:spPr bwMode="auto">
          <a:xfrm>
            <a:off x="1547664" y="1390388"/>
            <a:ext cx="7129462" cy="3864588"/>
          </a:xfrm>
          <a:prstGeom prst="rect">
            <a:avLst/>
          </a:prstGeom>
          <a:noFill/>
          <a:ln w="12700">
            <a:noFill/>
            <a:miter lim="800000"/>
            <a:headEnd/>
            <a:tailEnd/>
          </a:ln>
        </p:spPr>
        <p:txBody>
          <a:bodyPr lIns="90488" tIns="44450" rIns="90488" bIns="44450"/>
          <a:lstStyle/>
          <a:p>
            <a:pPr algn="r">
              <a:lnSpc>
                <a:spcPct val="80000"/>
              </a:lnSpc>
              <a:spcBef>
                <a:spcPct val="50000"/>
              </a:spcBef>
            </a:pPr>
            <a:r>
              <a:rPr lang="en-GB" sz="2800" b="1" dirty="0" smtClean="0"/>
              <a:t>2017 Achievements </a:t>
            </a:r>
            <a:endParaRPr lang="en-GB" sz="2800" b="1" dirty="0" smtClean="0"/>
          </a:p>
          <a:p>
            <a:pPr marL="457200" indent="-457200">
              <a:lnSpc>
                <a:spcPct val="80000"/>
              </a:lnSpc>
              <a:spcBef>
                <a:spcPct val="50000"/>
              </a:spcBef>
              <a:buFont typeface="Wingdings" pitchFamily="2" charset="2"/>
              <a:buChar char="v"/>
            </a:pPr>
            <a:r>
              <a:rPr lang="en-GB" sz="2400" b="1" dirty="0" smtClean="0">
                <a:solidFill>
                  <a:srgbClr val="FF0000"/>
                </a:solidFill>
              </a:rPr>
              <a:t>At </a:t>
            </a:r>
            <a:r>
              <a:rPr lang="en-GB" sz="2400" b="1" dirty="0">
                <a:solidFill>
                  <a:srgbClr val="FF0000"/>
                </a:solidFill>
              </a:rPr>
              <a:t>A </a:t>
            </a:r>
            <a:r>
              <a:rPr lang="en-GB" sz="2400" b="1" dirty="0" smtClean="0">
                <a:solidFill>
                  <a:srgbClr val="FF0000"/>
                </a:solidFill>
              </a:rPr>
              <a:t>Level  </a:t>
            </a:r>
          </a:p>
          <a:p>
            <a:pPr marL="457200" indent="-457200">
              <a:lnSpc>
                <a:spcPct val="80000"/>
              </a:lnSpc>
              <a:spcBef>
                <a:spcPct val="50000"/>
              </a:spcBef>
              <a:buFont typeface="Wingdings" pitchFamily="2" charset="2"/>
              <a:buChar char="v"/>
            </a:pPr>
            <a:r>
              <a:rPr lang="en-GB" sz="1600" b="1" dirty="0" smtClean="0"/>
              <a:t>1</a:t>
            </a:r>
            <a:r>
              <a:rPr lang="en-GB" sz="1600" b="1" baseline="30000" dirty="0" smtClean="0"/>
              <a:t>st</a:t>
            </a:r>
            <a:r>
              <a:rPr lang="en-GB" sz="1600" b="1" dirty="0" smtClean="0"/>
              <a:t> in  NI in A level HE &amp; French </a:t>
            </a:r>
            <a:endParaRPr lang="en-GB" sz="1600" b="1" dirty="0"/>
          </a:p>
          <a:p>
            <a:pPr marL="457200" indent="-374650">
              <a:lnSpc>
                <a:spcPct val="80000"/>
              </a:lnSpc>
              <a:spcBef>
                <a:spcPct val="50000"/>
              </a:spcBef>
              <a:buFont typeface="Wingdings" pitchFamily="2" charset="2"/>
              <a:buChar char="v"/>
            </a:pPr>
            <a:r>
              <a:rPr lang="en-GB" sz="1600" b="1" dirty="0" smtClean="0"/>
              <a:t>79.25% achieved 3 A*-C </a:t>
            </a:r>
            <a:r>
              <a:rPr lang="en-GB" sz="1600" b="1" dirty="0" smtClean="0"/>
              <a:t> </a:t>
            </a:r>
          </a:p>
          <a:p>
            <a:pPr marL="457200" indent="-374650">
              <a:lnSpc>
                <a:spcPct val="80000"/>
              </a:lnSpc>
              <a:spcBef>
                <a:spcPct val="50000"/>
              </a:spcBef>
              <a:buFont typeface="Wingdings" pitchFamily="2" charset="2"/>
              <a:buChar char="v"/>
            </a:pPr>
            <a:r>
              <a:rPr lang="en-GB" sz="2400" b="1" dirty="0" smtClean="0">
                <a:solidFill>
                  <a:srgbClr val="FFFF00"/>
                </a:solidFill>
              </a:rPr>
              <a:t>At </a:t>
            </a:r>
            <a:r>
              <a:rPr lang="en-GB" sz="2400" b="1" dirty="0">
                <a:solidFill>
                  <a:srgbClr val="FFFF00"/>
                </a:solidFill>
              </a:rPr>
              <a:t>GCSE Level</a:t>
            </a:r>
          </a:p>
          <a:p>
            <a:pPr marL="457200" indent="-374650">
              <a:lnSpc>
                <a:spcPct val="80000"/>
              </a:lnSpc>
              <a:spcBef>
                <a:spcPct val="50000"/>
              </a:spcBef>
              <a:buFont typeface="Wingdings" pitchFamily="2" charset="2"/>
              <a:buChar char="v"/>
            </a:pPr>
            <a:r>
              <a:rPr lang="en-GB" sz="1600" b="1" dirty="0" smtClean="0"/>
              <a:t>67 </a:t>
            </a:r>
            <a:r>
              <a:rPr lang="en-GB" sz="1600" b="1" dirty="0" smtClean="0"/>
              <a:t>% grades </a:t>
            </a:r>
            <a:r>
              <a:rPr lang="en-GB" sz="1600" b="1" dirty="0" smtClean="0"/>
              <a:t>A or A</a:t>
            </a:r>
            <a:r>
              <a:rPr lang="en-GB" sz="1600" b="1" dirty="0"/>
              <a:t>*  (NI girls </a:t>
            </a:r>
            <a:r>
              <a:rPr lang="en-GB" sz="1600" b="1" dirty="0" smtClean="0"/>
              <a:t>in Grammar 53.9</a:t>
            </a:r>
            <a:r>
              <a:rPr lang="en-GB" sz="1600" b="1" dirty="0" smtClean="0"/>
              <a:t>%)</a:t>
            </a:r>
          </a:p>
          <a:p>
            <a:pPr marL="457200" indent="-374650">
              <a:lnSpc>
                <a:spcPct val="80000"/>
              </a:lnSpc>
              <a:spcBef>
                <a:spcPct val="50000"/>
              </a:spcBef>
              <a:buFont typeface="Wingdings" pitchFamily="2" charset="2"/>
              <a:buChar char="v"/>
            </a:pPr>
            <a:r>
              <a:rPr lang="en-GB" sz="1600" b="1" dirty="0" smtClean="0"/>
              <a:t>1</a:t>
            </a:r>
            <a:r>
              <a:rPr lang="en-GB" sz="1600" b="1" baseline="30000" dirty="0" smtClean="0"/>
              <a:t>st</a:t>
            </a:r>
            <a:r>
              <a:rPr lang="en-GB" sz="1600" b="1" dirty="0" smtClean="0"/>
              <a:t> in NI in Business  Studies; 2</a:t>
            </a:r>
            <a:r>
              <a:rPr lang="en-GB" sz="1600" b="1" baseline="30000" dirty="0" smtClean="0"/>
              <a:t>nd</a:t>
            </a:r>
            <a:r>
              <a:rPr lang="en-GB" sz="1600" b="1" dirty="0" smtClean="0"/>
              <a:t> in ICT</a:t>
            </a:r>
            <a:r>
              <a:rPr lang="en-GB" sz="800" b="1" dirty="0" smtClean="0"/>
              <a:t>*</a:t>
            </a:r>
            <a:r>
              <a:rPr lang="en-GB" sz="1600" b="1" dirty="0" smtClean="0"/>
              <a:t>; 3</a:t>
            </a:r>
            <a:r>
              <a:rPr lang="en-GB" sz="1600" b="1" baseline="30000" dirty="0" smtClean="0"/>
              <a:t>rd</a:t>
            </a:r>
            <a:r>
              <a:rPr lang="en-GB" sz="1600" b="1" dirty="0" smtClean="0"/>
              <a:t> in Mathematics  </a:t>
            </a:r>
            <a:endParaRPr lang="en-GB" sz="1600" b="1" dirty="0" smtClean="0"/>
          </a:p>
          <a:p>
            <a:pPr marL="457200" indent="-374650">
              <a:lnSpc>
                <a:spcPct val="80000"/>
              </a:lnSpc>
              <a:spcBef>
                <a:spcPct val="50000"/>
              </a:spcBef>
              <a:buFont typeface="Wingdings" pitchFamily="2" charset="2"/>
              <a:buChar char="v"/>
            </a:pPr>
            <a:r>
              <a:rPr lang="en-GB" sz="1600" b="1" dirty="0" smtClean="0"/>
              <a:t>4 pupils achieved full marks in GCSE ART</a:t>
            </a:r>
          </a:p>
          <a:p>
            <a:pPr marL="82550">
              <a:lnSpc>
                <a:spcPct val="80000"/>
              </a:lnSpc>
              <a:spcBef>
                <a:spcPct val="50000"/>
              </a:spcBef>
            </a:pPr>
            <a:endParaRPr lang="en-GB" sz="1600" b="1" dirty="0"/>
          </a:p>
          <a:p>
            <a:pPr marL="82550">
              <a:lnSpc>
                <a:spcPct val="80000"/>
              </a:lnSpc>
              <a:spcBef>
                <a:spcPct val="50000"/>
              </a:spcBef>
            </a:pPr>
            <a:r>
              <a:rPr lang="en-GB" sz="1600" b="1" dirty="0" smtClean="0"/>
              <a:t>* </a:t>
            </a:r>
            <a:r>
              <a:rPr lang="en-GB" sz="800" b="1" dirty="0" smtClean="0"/>
              <a:t>ICT- </a:t>
            </a:r>
            <a:r>
              <a:rPr lang="en-GB" sz="800" b="1" dirty="0" smtClean="0"/>
              <a:t>S</a:t>
            </a:r>
            <a:r>
              <a:rPr lang="en-GB" sz="800" b="1" dirty="0" smtClean="0"/>
              <a:t>hort Course </a:t>
            </a:r>
            <a:endParaRPr lang="en-GB" sz="800" b="1" dirty="0"/>
          </a:p>
        </p:txBody>
      </p:sp>
    </p:spTree>
    <p:extLst>
      <p:ext uri="{BB962C8B-B14F-4D97-AF65-F5344CB8AC3E}">
        <p14:creationId xmlns:p14="http://schemas.microsoft.com/office/powerpoint/2010/main" val="14991989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3" name="Picture 16" descr="Parent Power logo"/>
          <p:cNvPicPr>
            <a:picLocks noChangeAspect="1" noChangeArrowheads="1"/>
          </p:cNvPicPr>
          <p:nvPr/>
        </p:nvPicPr>
        <p:blipFill>
          <a:blip r:embed="rId4" cstate="print"/>
          <a:srcRect/>
          <a:stretch>
            <a:fillRect/>
          </a:stretch>
        </p:blipFill>
        <p:spPr bwMode="auto">
          <a:xfrm>
            <a:off x="3851920" y="36844"/>
            <a:ext cx="2520280" cy="622185"/>
          </a:xfrm>
          <a:prstGeom prst="rect">
            <a:avLst/>
          </a:prstGeom>
          <a:noFill/>
          <a:ln w="9525">
            <a:noFill/>
            <a:miter lim="800000"/>
            <a:headEnd/>
            <a:tailEnd/>
          </a:ln>
        </p:spPr>
      </p:pic>
      <p:graphicFrame>
        <p:nvGraphicFramePr>
          <p:cNvPr id="5" name="Group 528"/>
          <p:cNvGraphicFramePr>
            <a:graphicFrameLocks noGrp="1"/>
          </p:cNvGraphicFramePr>
          <p:nvPr>
            <p:extLst>
              <p:ext uri="{D42A27DB-BD31-4B8C-83A1-F6EECF244321}">
                <p14:modId xmlns:p14="http://schemas.microsoft.com/office/powerpoint/2010/main" val="3182464366"/>
              </p:ext>
            </p:extLst>
          </p:nvPr>
        </p:nvGraphicFramePr>
        <p:xfrm>
          <a:off x="1475656" y="36846"/>
          <a:ext cx="7528351" cy="4551124"/>
        </p:xfrm>
        <a:graphic>
          <a:graphicData uri="http://schemas.openxmlformats.org/drawingml/2006/table">
            <a:tbl>
              <a:tblPr/>
              <a:tblGrid>
                <a:gridCol w="720081">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gridCol w="2520280">
                  <a:extLst>
                    <a:ext uri="{9D8B030D-6E8A-4147-A177-3AD203B41FA5}">
                      <a16:colId xmlns:a16="http://schemas.microsoft.com/office/drawing/2014/main" val="20002"/>
                    </a:ext>
                  </a:extLst>
                </a:gridCol>
                <a:gridCol w="1440160">
                  <a:extLst>
                    <a:ext uri="{9D8B030D-6E8A-4147-A177-3AD203B41FA5}">
                      <a16:colId xmlns:a16="http://schemas.microsoft.com/office/drawing/2014/main" val="20003"/>
                    </a:ext>
                  </a:extLst>
                </a:gridCol>
                <a:gridCol w="1080120">
                  <a:extLst>
                    <a:ext uri="{9D8B030D-6E8A-4147-A177-3AD203B41FA5}">
                      <a16:colId xmlns:a16="http://schemas.microsoft.com/office/drawing/2014/main" val="20004"/>
                    </a:ext>
                  </a:extLst>
                </a:gridCol>
                <a:gridCol w="831606">
                  <a:extLst>
                    <a:ext uri="{9D8B030D-6E8A-4147-A177-3AD203B41FA5}">
                      <a16:colId xmlns:a16="http://schemas.microsoft.com/office/drawing/2014/main" val="20005"/>
                    </a:ext>
                  </a:extLst>
                </a:gridCol>
              </a:tblGrid>
              <a:tr h="791135">
                <a:tc>
                  <a:txBody>
                    <a:bodyPr/>
                    <a:lstStyle/>
                    <a:p>
                      <a:pPr marL="0" marR="0" lvl="0" indent="0" algn="ctr" defTabSz="914400" rtl="0" eaLnBrk="0" fontAlgn="base" latinLnBrk="0" hangingPunct="0">
                        <a:lnSpc>
                          <a:spcPct val="100000"/>
                        </a:lnSpc>
                        <a:spcBef>
                          <a:spcPts val="300"/>
                        </a:spcBef>
                        <a:spcAft>
                          <a:spcPts val="300"/>
                        </a:spcAft>
                        <a:buClrTx/>
                        <a:buSzTx/>
                        <a:buFontTx/>
                        <a:buNone/>
                        <a:tabLst/>
                      </a:pPr>
                      <a:r>
                        <a:rPr kumimoji="0" lang="en-GB" sz="1500" b="1" i="0" u="none" strike="noStrike" cap="none" normalizeH="0" baseline="0" dirty="0" smtClean="0">
                          <a:ln>
                            <a:noFill/>
                          </a:ln>
                          <a:solidFill>
                            <a:schemeClr val="tx1"/>
                          </a:solidFill>
                          <a:effectLst/>
                          <a:latin typeface="Arial" charset="0"/>
                        </a:rPr>
                        <a:t>Rank</a:t>
                      </a:r>
                    </a:p>
                    <a:p>
                      <a:pPr marL="0" marR="0" lvl="0" indent="0" algn="ctr" defTabSz="914400" rtl="0" eaLnBrk="0" fontAlgn="base" latinLnBrk="0" hangingPunct="0">
                        <a:lnSpc>
                          <a:spcPct val="100000"/>
                        </a:lnSpc>
                        <a:spcBef>
                          <a:spcPts val="300"/>
                        </a:spcBef>
                        <a:spcAft>
                          <a:spcPts val="300"/>
                        </a:spcAft>
                        <a:buClrTx/>
                        <a:buSzTx/>
                        <a:buFontTx/>
                        <a:buNone/>
                        <a:tabLst/>
                      </a:pPr>
                      <a:r>
                        <a:rPr kumimoji="0" lang="en-GB" sz="1600" b="1" i="0" u="none" strike="noStrike" cap="none" normalizeH="0" baseline="0" dirty="0" smtClean="0">
                          <a:ln>
                            <a:noFill/>
                          </a:ln>
                          <a:solidFill>
                            <a:schemeClr val="tx1"/>
                          </a:solidFill>
                          <a:effectLst/>
                          <a:latin typeface="Arial" charset="0"/>
                        </a:rPr>
                        <a:t>2016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300"/>
                        </a:spcBef>
                        <a:spcAft>
                          <a:spcPts val="300"/>
                        </a:spcAft>
                        <a:buClrTx/>
                        <a:buSzTx/>
                        <a:buFontTx/>
                        <a:buNone/>
                        <a:tabLst/>
                      </a:pPr>
                      <a:r>
                        <a:rPr kumimoji="0" lang="en-GB" sz="1500" b="1" i="0" u="none" strike="noStrike" cap="none" normalizeH="0" baseline="0" dirty="0" smtClean="0">
                          <a:ln>
                            <a:noFill/>
                          </a:ln>
                          <a:solidFill>
                            <a:schemeClr val="tx1"/>
                          </a:solidFill>
                          <a:effectLst/>
                          <a:latin typeface="Arial" charset="0"/>
                        </a:rPr>
                        <a:t>Rank</a:t>
                      </a:r>
                    </a:p>
                    <a:p>
                      <a:pPr marL="0" marR="0" lvl="0" indent="0" algn="ctr" defTabSz="914400" rtl="0" eaLnBrk="0" fontAlgn="base" latinLnBrk="0" hangingPunct="0">
                        <a:lnSpc>
                          <a:spcPct val="100000"/>
                        </a:lnSpc>
                        <a:spcBef>
                          <a:spcPts val="300"/>
                        </a:spcBef>
                        <a:spcAft>
                          <a:spcPts val="300"/>
                        </a:spcAft>
                        <a:buClrTx/>
                        <a:buSzTx/>
                        <a:buFontTx/>
                        <a:buNone/>
                        <a:tabLst/>
                      </a:pPr>
                      <a:r>
                        <a:rPr kumimoji="0" lang="en-GB" sz="1600" b="1" i="0" u="none" strike="noStrike" cap="none" normalizeH="0" baseline="0" dirty="0" smtClean="0">
                          <a:ln>
                            <a:noFill/>
                          </a:ln>
                          <a:solidFill>
                            <a:schemeClr val="tx1"/>
                          </a:solidFill>
                          <a:effectLst/>
                          <a:latin typeface="Arial" charset="0"/>
                        </a:rPr>
                        <a:t>2017</a:t>
                      </a:r>
                      <a:endParaRPr kumimoji="0" lang="en-GB" sz="16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100000"/>
                        </a:lnSpc>
                        <a:spcBef>
                          <a:spcPts val="300"/>
                        </a:spcBef>
                        <a:spcAft>
                          <a:spcPts val="300"/>
                        </a:spcAft>
                        <a:buClrTx/>
                        <a:buSzTx/>
                        <a:buFontTx/>
                        <a:buNone/>
                        <a:tabLst/>
                      </a:pPr>
                      <a:endParaRPr kumimoji="0" lang="en-GB" sz="2400" b="1"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0" fontAlgn="base" latinLnBrk="0" hangingPunct="0">
                        <a:lnSpc>
                          <a:spcPct val="100000"/>
                        </a:lnSpc>
                        <a:spcBef>
                          <a:spcPts val="300"/>
                        </a:spcBef>
                        <a:spcAft>
                          <a:spcPts val="300"/>
                        </a:spcAft>
                        <a:buClrTx/>
                        <a:buSzTx/>
                        <a:buFontTx/>
                        <a:buNone/>
                        <a:tabLst/>
                      </a:pPr>
                      <a:endParaRPr kumimoji="0" lang="en-GB" sz="2800" b="1"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300"/>
                        </a:spcBef>
                        <a:spcAft>
                          <a:spcPts val="300"/>
                        </a:spcAft>
                        <a:buClrTx/>
                        <a:buSzTx/>
                        <a:buFontTx/>
                        <a:buNone/>
                        <a:tabLst/>
                      </a:pPr>
                      <a:r>
                        <a:rPr kumimoji="0" lang="en-GB" sz="1900" b="1" i="0" u="none" strike="noStrike" cap="none" normalizeH="0" baseline="0" dirty="0" smtClean="0">
                          <a:ln>
                            <a:noFill/>
                          </a:ln>
                          <a:solidFill>
                            <a:schemeClr val="tx1"/>
                          </a:solidFill>
                          <a:effectLst/>
                          <a:latin typeface="Arial" charset="0"/>
                          <a:ea typeface="Times New Roman" pitchFamily="18" charset="0"/>
                          <a:cs typeface="Arial" charset="0"/>
                        </a:rPr>
                        <a:t>A level </a:t>
                      </a:r>
                      <a:br>
                        <a:rPr kumimoji="0" lang="en-GB" sz="1900" b="1" i="0" u="none" strike="noStrike" cap="none" normalizeH="0" baseline="0" dirty="0" smtClean="0">
                          <a:ln>
                            <a:noFill/>
                          </a:ln>
                          <a:solidFill>
                            <a:schemeClr val="tx1"/>
                          </a:solidFill>
                          <a:effectLst/>
                          <a:latin typeface="Arial" charset="0"/>
                          <a:ea typeface="Times New Roman" pitchFamily="18" charset="0"/>
                          <a:cs typeface="Arial" charset="0"/>
                        </a:rPr>
                      </a:br>
                      <a:r>
                        <a:rPr kumimoji="0" lang="en-GB" sz="1200" b="1" i="0" u="none" strike="noStrike" cap="none" normalizeH="0" baseline="0" dirty="0" smtClean="0">
                          <a:ln>
                            <a:noFill/>
                          </a:ln>
                          <a:solidFill>
                            <a:schemeClr val="tx1"/>
                          </a:solidFill>
                          <a:effectLst/>
                          <a:latin typeface="Arial" charset="0"/>
                          <a:ea typeface="Times New Roman" pitchFamily="18" charset="0"/>
                          <a:cs typeface="Arial" charset="0"/>
                        </a:rPr>
                        <a:t>% A* -B</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300"/>
                        </a:spcBef>
                        <a:spcAft>
                          <a:spcPts val="300"/>
                        </a:spcAft>
                        <a:buClrTx/>
                        <a:buSzTx/>
                        <a:buFontTx/>
                        <a:buNone/>
                        <a:tabLst/>
                      </a:pPr>
                      <a:r>
                        <a:rPr kumimoji="0" lang="en-GB" sz="1800" b="1" i="0" u="none" strike="noStrike" cap="none" normalizeH="0" baseline="0" dirty="0" smtClean="0">
                          <a:ln>
                            <a:noFill/>
                          </a:ln>
                          <a:solidFill>
                            <a:schemeClr val="tx1"/>
                          </a:solidFill>
                          <a:effectLst/>
                          <a:latin typeface="Arial" charset="0"/>
                          <a:ea typeface="Times New Roman" pitchFamily="18" charset="0"/>
                          <a:cs typeface="Arial" charset="0"/>
                        </a:rPr>
                        <a:t>GCSE</a:t>
                      </a:r>
                      <a:r>
                        <a:rPr kumimoji="0" lang="en-GB" sz="1900" b="1" i="0" u="none" strike="noStrike" cap="none" normalizeH="0" baseline="0" dirty="0" smtClean="0">
                          <a:ln>
                            <a:noFill/>
                          </a:ln>
                          <a:solidFill>
                            <a:schemeClr val="tx1"/>
                          </a:solidFill>
                          <a:effectLst/>
                          <a:latin typeface="Arial" charset="0"/>
                          <a:ea typeface="Times New Roman" pitchFamily="18" charset="0"/>
                          <a:cs typeface="Arial" charset="0"/>
                        </a:rPr>
                        <a:t/>
                      </a:r>
                      <a:br>
                        <a:rPr kumimoji="0" lang="en-GB" sz="1900" b="1" i="0" u="none" strike="noStrike" cap="none" normalizeH="0" baseline="0" dirty="0" smtClean="0">
                          <a:ln>
                            <a:noFill/>
                          </a:ln>
                          <a:solidFill>
                            <a:schemeClr val="tx1"/>
                          </a:solidFill>
                          <a:effectLst/>
                          <a:latin typeface="Arial" charset="0"/>
                          <a:ea typeface="Times New Roman" pitchFamily="18" charset="0"/>
                          <a:cs typeface="Arial" charset="0"/>
                        </a:rPr>
                      </a:br>
                      <a:r>
                        <a:rPr kumimoji="0" lang="en-GB" sz="1200" b="1" i="0" u="none" strike="noStrike" cap="none" normalizeH="0" baseline="0" dirty="0" smtClean="0">
                          <a:ln>
                            <a:noFill/>
                          </a:ln>
                          <a:solidFill>
                            <a:schemeClr val="tx1"/>
                          </a:solidFill>
                          <a:effectLst/>
                          <a:latin typeface="Arial" charset="0"/>
                          <a:ea typeface="Times New Roman" pitchFamily="18" charset="0"/>
                          <a:cs typeface="Arial" charset="0"/>
                        </a:rPr>
                        <a:t>% A* - A</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53758">
                <a:tc>
                  <a:txBody>
                    <a:bodyPr/>
                    <a:lstStyle/>
                    <a:p>
                      <a:pPr marL="0" algn="ctr" defTabSz="914400" rtl="0" eaLnBrk="0" fontAlgn="base" latinLnBrk="0" hangingPunct="0">
                        <a:lnSpc>
                          <a:spcPts val="1275"/>
                        </a:lnSpc>
                        <a:spcBef>
                          <a:spcPts val="0"/>
                        </a:spcBef>
                        <a:spcAft>
                          <a:spcPts val="0"/>
                        </a:spcAft>
                      </a:pPr>
                      <a:r>
                        <a:rPr lang="en-US" sz="1600" b="1" kern="1200" dirty="0" smtClean="0">
                          <a:solidFill>
                            <a:srgbClr val="000000"/>
                          </a:solidFill>
                          <a:latin typeface="Arial"/>
                          <a:ea typeface="Times New Roman"/>
                          <a:cs typeface="Times New Roman"/>
                        </a:rPr>
                        <a:t>53</a:t>
                      </a:r>
                      <a:endParaRPr lang="en-GB" sz="1600" b="1" kern="1200" dirty="0">
                        <a:solidFill>
                          <a:srgbClr val="000000"/>
                        </a:solidFill>
                        <a:latin typeface="Arial"/>
                        <a:ea typeface="Times New Roman"/>
                        <a:cs typeface="Times New Roman"/>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914400" rtl="0" eaLnBrk="0" fontAlgn="base" latinLnBrk="0" hangingPunct="0">
                        <a:lnSpc>
                          <a:spcPts val="1275"/>
                        </a:lnSpc>
                        <a:spcBef>
                          <a:spcPts val="0"/>
                        </a:spcBef>
                        <a:spcAft>
                          <a:spcPts val="0"/>
                        </a:spcAft>
                      </a:pPr>
                      <a:r>
                        <a:rPr lang="en-US" sz="1600" b="1" kern="1200" dirty="0" smtClean="0">
                          <a:solidFill>
                            <a:srgbClr val="000000"/>
                          </a:solidFill>
                          <a:latin typeface="Arial"/>
                          <a:ea typeface="Times New Roman"/>
                          <a:cs typeface="Times New Roman"/>
                        </a:rPr>
                        <a:t>22</a:t>
                      </a:r>
                      <a:endParaRPr lang="en-GB" sz="1600" b="1" kern="1200" dirty="0">
                        <a:solidFill>
                          <a:srgbClr val="000000"/>
                        </a:solidFill>
                        <a:latin typeface="Arial"/>
                        <a:ea typeface="Times New Roman"/>
                        <a:cs typeface="Times New Roman"/>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eaLnBrk="0" fontAlgn="base" hangingPunct="0">
                        <a:lnSpc>
                          <a:spcPts val="1275"/>
                        </a:lnSpc>
                        <a:spcBef>
                          <a:spcPts val="0"/>
                        </a:spcBef>
                        <a:spcAft>
                          <a:spcPts val="0"/>
                        </a:spcAft>
                      </a:pPr>
                      <a:r>
                        <a:rPr lang="en-GB" sz="1600" b="1" kern="1200" dirty="0" smtClean="0">
                          <a:solidFill>
                            <a:srgbClr val="000000"/>
                          </a:solidFill>
                          <a:latin typeface="Arial"/>
                          <a:ea typeface="Times New Roman"/>
                          <a:cs typeface="Times New Roman"/>
                        </a:rPr>
                        <a:t>Lumen</a:t>
                      </a:r>
                      <a:r>
                        <a:rPr lang="en-GB" sz="1600" b="1" kern="1200" baseline="0" dirty="0" smtClean="0">
                          <a:solidFill>
                            <a:srgbClr val="000000"/>
                          </a:solidFill>
                          <a:latin typeface="Arial"/>
                          <a:ea typeface="Times New Roman"/>
                          <a:cs typeface="Times New Roman"/>
                        </a:rPr>
                        <a:t> Christie</a:t>
                      </a:r>
                      <a:r>
                        <a:rPr lang="en-GB" sz="1600" b="1" kern="1200" dirty="0" smtClean="0">
                          <a:solidFill>
                            <a:srgbClr val="000000"/>
                          </a:solidFill>
                          <a:latin typeface="Arial"/>
                          <a:ea typeface="Times New Roman"/>
                          <a:cs typeface="Times New Roman"/>
                        </a:rPr>
                        <a:t> </a:t>
                      </a:r>
                      <a:endParaRPr lang="en-GB" sz="1500" dirty="0">
                        <a:latin typeface="Calibri"/>
                        <a:ea typeface="Calibri"/>
                        <a:cs typeface="Times New Roman"/>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eaLnBrk="0" fontAlgn="base" hangingPunct="0">
                        <a:lnSpc>
                          <a:spcPts val="1275"/>
                        </a:lnSpc>
                        <a:spcBef>
                          <a:spcPts val="0"/>
                        </a:spcBef>
                        <a:spcAft>
                          <a:spcPts val="0"/>
                        </a:spcAft>
                      </a:pPr>
                      <a:r>
                        <a:rPr lang="en-GB" sz="1600" b="1" kern="1200" dirty="0" err="1" smtClean="0">
                          <a:solidFill>
                            <a:srgbClr val="000000"/>
                          </a:solidFill>
                          <a:latin typeface="Arial"/>
                          <a:ea typeface="Times New Roman"/>
                          <a:cs typeface="Times New Roman"/>
                        </a:rPr>
                        <a:t>L’Derry</a:t>
                      </a:r>
                      <a:r>
                        <a:rPr lang="en-GB" sz="1600" b="1" kern="1200" dirty="0" smtClean="0">
                          <a:solidFill>
                            <a:srgbClr val="000000"/>
                          </a:solidFill>
                          <a:latin typeface="Arial"/>
                          <a:ea typeface="Times New Roman"/>
                          <a:cs typeface="Times New Roman"/>
                        </a:rPr>
                        <a:t> </a:t>
                      </a:r>
                      <a:endParaRPr lang="en-GB" sz="1500" dirty="0">
                        <a:latin typeface="Calibri"/>
                        <a:ea typeface="Calibri"/>
                        <a:cs typeface="Times New Roman"/>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914400" rtl="0" eaLnBrk="0" fontAlgn="base" latinLnBrk="0" hangingPunct="0">
                        <a:lnSpc>
                          <a:spcPts val="1275"/>
                        </a:lnSpc>
                        <a:spcBef>
                          <a:spcPts val="0"/>
                        </a:spcBef>
                        <a:spcAft>
                          <a:spcPts val="0"/>
                        </a:spcAft>
                      </a:pPr>
                      <a:r>
                        <a:rPr lang="en-US" sz="1600" b="1" kern="1200" dirty="0" smtClean="0">
                          <a:solidFill>
                            <a:srgbClr val="000000"/>
                          </a:solidFill>
                          <a:latin typeface="Arial"/>
                          <a:ea typeface="Times New Roman"/>
                          <a:cs typeface="Times New Roman"/>
                        </a:rPr>
                        <a:t>88.1</a:t>
                      </a:r>
                      <a:endParaRPr lang="en-GB" sz="1600" b="1" kern="1200" dirty="0">
                        <a:solidFill>
                          <a:srgbClr val="000000"/>
                        </a:solidFill>
                        <a:latin typeface="Arial"/>
                        <a:ea typeface="Times New Roman"/>
                        <a:cs typeface="Times New Roman"/>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914400" rtl="0" eaLnBrk="0" fontAlgn="base" latinLnBrk="0" hangingPunct="0">
                        <a:lnSpc>
                          <a:spcPts val="1275"/>
                        </a:lnSpc>
                        <a:spcBef>
                          <a:spcPts val="0"/>
                        </a:spcBef>
                        <a:spcAft>
                          <a:spcPts val="0"/>
                        </a:spcAft>
                      </a:pPr>
                      <a:r>
                        <a:rPr lang="en-US" sz="1600" b="1" kern="1200" dirty="0" smtClean="0">
                          <a:solidFill>
                            <a:srgbClr val="000000"/>
                          </a:solidFill>
                          <a:latin typeface="Arial"/>
                          <a:ea typeface="Times New Roman"/>
                          <a:cs typeface="Times New Roman"/>
                        </a:rPr>
                        <a:t>71.4</a:t>
                      </a:r>
                      <a:endParaRPr lang="en-GB" sz="1600" b="1" kern="1200" dirty="0">
                        <a:solidFill>
                          <a:srgbClr val="000000"/>
                        </a:solidFill>
                        <a:latin typeface="Arial"/>
                        <a:ea typeface="Times New Roman"/>
                        <a:cs typeface="Times New Roman"/>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29567157"/>
                  </a:ext>
                </a:extLst>
              </a:tr>
              <a:tr h="353758">
                <a:tc>
                  <a:txBody>
                    <a:bodyPr/>
                    <a:lstStyle/>
                    <a:p>
                      <a:pPr algn="ctr" eaLnBrk="0" fontAlgn="base" hangingPunct="0">
                        <a:lnSpc>
                          <a:spcPts val="1275"/>
                        </a:lnSpc>
                        <a:spcBef>
                          <a:spcPts val="0"/>
                        </a:spcBef>
                        <a:spcAft>
                          <a:spcPts val="0"/>
                        </a:spcAft>
                      </a:pPr>
                      <a:r>
                        <a:rPr lang="en-GB" sz="1600" b="1" kern="1200" dirty="0" smtClean="0">
                          <a:solidFill>
                            <a:srgbClr val="000000"/>
                          </a:solidFill>
                          <a:latin typeface="Arial"/>
                          <a:ea typeface="Times New Roman"/>
                          <a:cs typeface="Times New Roman"/>
                        </a:rPr>
                        <a:t>44</a:t>
                      </a:r>
                      <a:endParaRPr lang="en-GB" sz="1600" b="1" kern="1200" dirty="0">
                        <a:solidFill>
                          <a:srgbClr val="000000"/>
                        </a:solidFill>
                        <a:latin typeface="Arial"/>
                        <a:ea typeface="Times New Roman"/>
                        <a:cs typeface="Times New Roman"/>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eaLnBrk="0" fontAlgn="base" hangingPunct="0">
                        <a:lnSpc>
                          <a:spcPts val="1275"/>
                        </a:lnSpc>
                        <a:spcBef>
                          <a:spcPts val="0"/>
                        </a:spcBef>
                        <a:spcAft>
                          <a:spcPts val="0"/>
                        </a:spcAft>
                      </a:pPr>
                      <a:r>
                        <a:rPr lang="en-GB" sz="1600" b="1" kern="1200" dirty="0" smtClean="0">
                          <a:solidFill>
                            <a:srgbClr val="000000"/>
                          </a:solidFill>
                          <a:latin typeface="Arial"/>
                          <a:ea typeface="Times New Roman"/>
                          <a:cs typeface="Times New Roman"/>
                        </a:rPr>
                        <a:t>29</a:t>
                      </a:r>
                      <a:endParaRPr lang="en-GB" sz="1600" b="1" kern="1200" dirty="0">
                        <a:solidFill>
                          <a:srgbClr val="000000"/>
                        </a:solidFill>
                        <a:latin typeface="Arial"/>
                        <a:ea typeface="Times New Roman"/>
                        <a:cs typeface="Times New Roman"/>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eaLnBrk="0" fontAlgn="base" hangingPunct="0">
                        <a:lnSpc>
                          <a:spcPts val="1275"/>
                        </a:lnSpc>
                        <a:spcBef>
                          <a:spcPts val="0"/>
                        </a:spcBef>
                        <a:spcAft>
                          <a:spcPts val="0"/>
                        </a:spcAft>
                      </a:pPr>
                      <a:r>
                        <a:rPr lang="en-US" sz="1600" b="1" kern="1200" dirty="0" smtClean="0">
                          <a:solidFill>
                            <a:srgbClr val="000000"/>
                          </a:solidFill>
                          <a:latin typeface="Arial"/>
                          <a:ea typeface="Times New Roman"/>
                          <a:cs typeface="Times New Roman"/>
                        </a:rPr>
                        <a:t>Our</a:t>
                      </a:r>
                      <a:r>
                        <a:rPr lang="en-US" sz="1600" b="1" kern="1200" baseline="0" dirty="0" smtClean="0">
                          <a:solidFill>
                            <a:srgbClr val="000000"/>
                          </a:solidFill>
                          <a:latin typeface="Arial"/>
                          <a:ea typeface="Times New Roman"/>
                          <a:cs typeface="Times New Roman"/>
                        </a:rPr>
                        <a:t> lady &amp; St</a:t>
                      </a:r>
                      <a:r>
                        <a:rPr lang="en-US" sz="1600" b="1" kern="1200" baseline="0" dirty="0" smtClean="0">
                          <a:solidFill>
                            <a:srgbClr val="000000"/>
                          </a:solidFill>
                          <a:latin typeface="Arial"/>
                          <a:ea typeface="Times New Roman"/>
                          <a:cs typeface="Times New Roman"/>
                        </a:rPr>
                        <a:t>. Pat’s</a:t>
                      </a:r>
                      <a:endParaRPr lang="en-GB" sz="1600" b="1" kern="1200" dirty="0">
                        <a:solidFill>
                          <a:srgbClr val="000000"/>
                        </a:solidFill>
                        <a:latin typeface="Arial"/>
                        <a:ea typeface="Times New Roman"/>
                        <a:cs typeface="Times New Roman"/>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eaLnBrk="0" fontAlgn="base" hangingPunct="0">
                        <a:lnSpc>
                          <a:spcPts val="1275"/>
                        </a:lnSpc>
                        <a:spcBef>
                          <a:spcPts val="0"/>
                        </a:spcBef>
                        <a:spcAft>
                          <a:spcPts val="0"/>
                        </a:spcAft>
                      </a:pPr>
                      <a:r>
                        <a:rPr lang="en-GB" sz="1600" b="1" kern="1200" dirty="0" smtClean="0">
                          <a:solidFill>
                            <a:srgbClr val="000000"/>
                          </a:solidFill>
                          <a:latin typeface="Arial"/>
                          <a:ea typeface="Times New Roman"/>
                          <a:cs typeface="Times New Roman"/>
                        </a:rPr>
                        <a:t>Belfast</a:t>
                      </a:r>
                      <a:endParaRPr lang="en-GB" sz="1600" b="1" kern="1200" dirty="0">
                        <a:solidFill>
                          <a:srgbClr val="000000"/>
                        </a:solidFill>
                        <a:latin typeface="Arial"/>
                        <a:ea typeface="Times New Roman"/>
                        <a:cs typeface="Times New Roman"/>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eaLnBrk="0" fontAlgn="base" hangingPunct="0">
                        <a:lnSpc>
                          <a:spcPts val="1275"/>
                        </a:lnSpc>
                        <a:spcBef>
                          <a:spcPts val="0"/>
                        </a:spcBef>
                        <a:spcAft>
                          <a:spcPts val="0"/>
                        </a:spcAft>
                      </a:pPr>
                      <a:r>
                        <a:rPr lang="en-GB" sz="1600" b="1" kern="1200" dirty="0" smtClean="0">
                          <a:solidFill>
                            <a:srgbClr val="000000"/>
                          </a:solidFill>
                          <a:latin typeface="Arial"/>
                          <a:ea typeface="Times New Roman"/>
                          <a:cs typeface="Times New Roman"/>
                        </a:rPr>
                        <a:t>83.6</a:t>
                      </a:r>
                      <a:endParaRPr lang="en-GB" sz="1600" b="1" kern="1200" dirty="0">
                        <a:solidFill>
                          <a:srgbClr val="000000"/>
                        </a:solidFill>
                        <a:latin typeface="Arial"/>
                        <a:ea typeface="Times New Roman"/>
                        <a:cs typeface="Times New Roman"/>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eaLnBrk="0" fontAlgn="base" hangingPunct="0">
                        <a:lnSpc>
                          <a:spcPts val="1275"/>
                        </a:lnSpc>
                        <a:spcBef>
                          <a:spcPts val="0"/>
                        </a:spcBef>
                        <a:spcAft>
                          <a:spcPts val="0"/>
                        </a:spcAft>
                      </a:pPr>
                      <a:r>
                        <a:rPr lang="en-GB" sz="1600" b="1" kern="1200" dirty="0" smtClean="0">
                          <a:solidFill>
                            <a:srgbClr val="000000"/>
                          </a:solidFill>
                          <a:latin typeface="Arial"/>
                          <a:ea typeface="Times New Roman"/>
                          <a:cs typeface="Times New Roman"/>
                        </a:rPr>
                        <a:t>72.1</a:t>
                      </a:r>
                      <a:endParaRPr lang="en-GB" sz="1600" b="1" kern="1200" dirty="0">
                        <a:solidFill>
                          <a:srgbClr val="000000"/>
                        </a:solidFill>
                        <a:latin typeface="Arial"/>
                        <a:ea typeface="Times New Roman"/>
                        <a:cs typeface="Times New Roman"/>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93890812"/>
                  </a:ext>
                </a:extLst>
              </a:tr>
              <a:tr h="353758">
                <a:tc>
                  <a:txBody>
                    <a:bodyPr/>
                    <a:lstStyle/>
                    <a:p>
                      <a:pPr marL="0" algn="ctr" defTabSz="914400" rtl="0" eaLnBrk="0" fontAlgn="base" latinLnBrk="0" hangingPunct="0">
                        <a:lnSpc>
                          <a:spcPts val="1275"/>
                        </a:lnSpc>
                        <a:spcBef>
                          <a:spcPts val="0"/>
                        </a:spcBef>
                        <a:spcAft>
                          <a:spcPts val="0"/>
                        </a:spcAft>
                      </a:pPr>
                      <a:r>
                        <a:rPr lang="en-GB" sz="1600" b="1" kern="1200" dirty="0" smtClean="0">
                          <a:solidFill>
                            <a:srgbClr val="000000"/>
                          </a:solidFill>
                          <a:latin typeface="Arial"/>
                          <a:ea typeface="Times New Roman"/>
                          <a:cs typeface="Times New Roman"/>
                        </a:rPr>
                        <a:t>79=</a:t>
                      </a:r>
                      <a:endParaRPr lang="en-GB" sz="1600" b="1" kern="1200" dirty="0">
                        <a:solidFill>
                          <a:srgbClr val="000000"/>
                        </a:solidFill>
                        <a:latin typeface="Arial"/>
                        <a:ea typeface="Times New Roman"/>
                        <a:cs typeface="Times New Roman"/>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914400" rtl="0" eaLnBrk="0" fontAlgn="base" latinLnBrk="0" hangingPunct="0">
                        <a:lnSpc>
                          <a:spcPts val="1275"/>
                        </a:lnSpc>
                        <a:spcBef>
                          <a:spcPts val="0"/>
                        </a:spcBef>
                        <a:spcAft>
                          <a:spcPts val="0"/>
                        </a:spcAft>
                      </a:pPr>
                      <a:r>
                        <a:rPr lang="en-GB" sz="1600" b="1" kern="1200" dirty="0" smtClean="0">
                          <a:solidFill>
                            <a:srgbClr val="000000"/>
                          </a:solidFill>
                          <a:latin typeface="Arial"/>
                          <a:ea typeface="Times New Roman"/>
                          <a:cs typeface="Times New Roman"/>
                        </a:rPr>
                        <a:t>33</a:t>
                      </a:r>
                      <a:endParaRPr lang="en-GB" sz="1600" b="1" kern="1200" dirty="0">
                        <a:solidFill>
                          <a:srgbClr val="000000"/>
                        </a:solidFill>
                        <a:latin typeface="Arial"/>
                        <a:ea typeface="Times New Roman"/>
                        <a:cs typeface="Times New Roman"/>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eaLnBrk="0" fontAlgn="base" hangingPunct="0">
                        <a:lnSpc>
                          <a:spcPts val="1275"/>
                        </a:lnSpc>
                        <a:spcBef>
                          <a:spcPts val="0"/>
                        </a:spcBef>
                        <a:spcAft>
                          <a:spcPts val="0"/>
                        </a:spcAft>
                      </a:pPr>
                      <a:r>
                        <a:rPr lang="en-US" sz="1600" b="1" kern="1200" dirty="0" smtClean="0">
                          <a:solidFill>
                            <a:srgbClr val="000000"/>
                          </a:solidFill>
                          <a:latin typeface="Arial"/>
                          <a:ea typeface="Calibri"/>
                          <a:cs typeface="Times New Roman"/>
                        </a:rPr>
                        <a:t>Friends</a:t>
                      </a:r>
                      <a:r>
                        <a:rPr lang="en-US" sz="1600" b="1" kern="1200" dirty="0" smtClean="0">
                          <a:solidFill>
                            <a:srgbClr val="000000"/>
                          </a:solidFill>
                          <a:latin typeface="Arial"/>
                          <a:ea typeface="Calibri"/>
                          <a:cs typeface="Times New Roman"/>
                        </a:rPr>
                        <a:t>’ School</a:t>
                      </a:r>
                      <a:endParaRPr lang="en-GB" sz="1500" dirty="0">
                        <a:latin typeface="Calibri"/>
                        <a:ea typeface="Calibri"/>
                        <a:cs typeface="Times New Roman"/>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eaLnBrk="0" fontAlgn="base" hangingPunct="0">
                        <a:lnSpc>
                          <a:spcPts val="1275"/>
                        </a:lnSpc>
                        <a:spcBef>
                          <a:spcPts val="0"/>
                        </a:spcBef>
                        <a:spcAft>
                          <a:spcPts val="0"/>
                        </a:spcAft>
                      </a:pPr>
                      <a:r>
                        <a:rPr lang="en-GB" sz="1600" b="1" kern="1200" dirty="0" err="1" smtClean="0">
                          <a:solidFill>
                            <a:srgbClr val="000000"/>
                          </a:solidFill>
                          <a:latin typeface="Arial"/>
                          <a:ea typeface="Times New Roman"/>
                          <a:cs typeface="Times New Roman"/>
                        </a:rPr>
                        <a:t>Lisburn</a:t>
                      </a:r>
                      <a:r>
                        <a:rPr lang="en-GB" sz="1600" b="1" kern="1200" dirty="0" smtClean="0">
                          <a:solidFill>
                            <a:srgbClr val="000000"/>
                          </a:solidFill>
                          <a:latin typeface="Arial"/>
                          <a:ea typeface="Times New Roman"/>
                          <a:cs typeface="Times New Roman"/>
                        </a:rPr>
                        <a:t> </a:t>
                      </a:r>
                      <a:endParaRPr lang="en-GB" sz="1500" dirty="0">
                        <a:latin typeface="Calibri"/>
                        <a:ea typeface="Calibri"/>
                        <a:cs typeface="Times New Roman"/>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914400" rtl="0" eaLnBrk="0" fontAlgn="base" latinLnBrk="0" hangingPunct="0">
                        <a:lnSpc>
                          <a:spcPts val="1275"/>
                        </a:lnSpc>
                        <a:spcBef>
                          <a:spcPts val="0"/>
                        </a:spcBef>
                        <a:spcAft>
                          <a:spcPts val="0"/>
                        </a:spcAft>
                      </a:pPr>
                      <a:r>
                        <a:rPr lang="en-GB" sz="1600" b="1" kern="1200" dirty="0" smtClean="0">
                          <a:solidFill>
                            <a:srgbClr val="000000"/>
                          </a:solidFill>
                          <a:latin typeface="Arial"/>
                          <a:ea typeface="Times New Roman"/>
                          <a:cs typeface="Times New Roman"/>
                        </a:rPr>
                        <a:t>80.3</a:t>
                      </a:r>
                      <a:endParaRPr lang="en-GB" sz="1600" b="1" kern="1200" dirty="0">
                        <a:solidFill>
                          <a:srgbClr val="000000"/>
                        </a:solidFill>
                        <a:latin typeface="Arial"/>
                        <a:ea typeface="Times New Roman"/>
                        <a:cs typeface="Times New Roman"/>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914400" rtl="0" eaLnBrk="0" fontAlgn="base" latinLnBrk="0" hangingPunct="0">
                        <a:lnSpc>
                          <a:spcPts val="1275"/>
                        </a:lnSpc>
                        <a:spcBef>
                          <a:spcPts val="0"/>
                        </a:spcBef>
                        <a:spcAft>
                          <a:spcPts val="0"/>
                        </a:spcAft>
                      </a:pPr>
                      <a:r>
                        <a:rPr lang="en-GB" sz="1600" b="1" kern="1200" dirty="0" smtClean="0">
                          <a:solidFill>
                            <a:srgbClr val="000000"/>
                          </a:solidFill>
                          <a:latin typeface="Arial"/>
                          <a:ea typeface="Times New Roman"/>
                          <a:cs typeface="Times New Roman"/>
                        </a:rPr>
                        <a:t>69.5</a:t>
                      </a:r>
                      <a:endParaRPr lang="en-GB" sz="1600" b="1" kern="1200" dirty="0">
                        <a:solidFill>
                          <a:srgbClr val="000000"/>
                        </a:solidFill>
                        <a:latin typeface="Arial"/>
                        <a:ea typeface="Times New Roman"/>
                        <a:cs typeface="Times New Roman"/>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70878933"/>
                  </a:ext>
                </a:extLst>
              </a:tr>
              <a:tr h="353758">
                <a:tc>
                  <a:txBody>
                    <a:bodyPr/>
                    <a:lstStyle/>
                    <a:p>
                      <a:pPr algn="ctr" eaLnBrk="0" fontAlgn="base" hangingPunct="0">
                        <a:lnSpc>
                          <a:spcPts val="1200"/>
                        </a:lnSpc>
                        <a:spcBef>
                          <a:spcPts val="0"/>
                        </a:spcBef>
                        <a:spcAft>
                          <a:spcPts val="0"/>
                        </a:spcAft>
                      </a:pPr>
                      <a:r>
                        <a:rPr lang="en-US" sz="1600" b="1" kern="1200" dirty="0" smtClean="0">
                          <a:solidFill>
                            <a:schemeClr val="bg1"/>
                          </a:solidFill>
                          <a:latin typeface="Arial"/>
                          <a:ea typeface="Times New Roman"/>
                          <a:cs typeface="Times New Roman"/>
                        </a:rPr>
                        <a:t>60</a:t>
                      </a:r>
                      <a:endParaRPr lang="en-GB" sz="1600" b="1" kern="1200" dirty="0">
                        <a:solidFill>
                          <a:schemeClr val="bg1"/>
                        </a:solidFill>
                        <a:latin typeface="Arial"/>
                        <a:ea typeface="Times New Roman"/>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0033"/>
                    </a:solidFill>
                  </a:tcPr>
                </a:tc>
                <a:tc>
                  <a:txBody>
                    <a:bodyPr/>
                    <a:lstStyle/>
                    <a:p>
                      <a:pPr algn="ctr" eaLnBrk="0" fontAlgn="base" hangingPunct="0">
                        <a:lnSpc>
                          <a:spcPts val="1200"/>
                        </a:lnSpc>
                        <a:spcBef>
                          <a:spcPts val="0"/>
                        </a:spcBef>
                        <a:spcAft>
                          <a:spcPts val="0"/>
                        </a:spcAft>
                      </a:pPr>
                      <a:r>
                        <a:rPr lang="en-GB" sz="1600" b="1" kern="1200" dirty="0" smtClean="0">
                          <a:solidFill>
                            <a:schemeClr val="bg1"/>
                          </a:solidFill>
                          <a:latin typeface="Arial"/>
                          <a:ea typeface="Times New Roman"/>
                          <a:cs typeface="Times New Roman"/>
                        </a:rPr>
                        <a:t>39</a:t>
                      </a:r>
                      <a:endParaRPr lang="en-GB" sz="1600" b="1" kern="1200" dirty="0">
                        <a:solidFill>
                          <a:schemeClr val="bg1"/>
                        </a:solidFill>
                        <a:latin typeface="Arial"/>
                        <a:ea typeface="Times New Roman"/>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0033"/>
                    </a:solidFill>
                  </a:tcPr>
                </a:tc>
                <a:tc>
                  <a:txBody>
                    <a:bodyPr/>
                    <a:lstStyle/>
                    <a:p>
                      <a:pPr eaLnBrk="0" fontAlgn="base" hangingPunct="0">
                        <a:lnSpc>
                          <a:spcPts val="1200"/>
                        </a:lnSpc>
                        <a:spcBef>
                          <a:spcPts val="0"/>
                        </a:spcBef>
                        <a:spcAft>
                          <a:spcPts val="0"/>
                        </a:spcAft>
                      </a:pPr>
                      <a:r>
                        <a:rPr lang="en-GB" sz="1600" b="1" kern="1200" dirty="0" smtClean="0">
                          <a:solidFill>
                            <a:schemeClr val="bg1"/>
                          </a:solidFill>
                          <a:latin typeface="Arial"/>
                          <a:ea typeface="Times New Roman"/>
                          <a:cs typeface="Times New Roman"/>
                        </a:rPr>
                        <a:t>Strathearn School</a:t>
                      </a:r>
                      <a:endParaRPr lang="en-GB" sz="1600" b="1" kern="1200" dirty="0">
                        <a:solidFill>
                          <a:schemeClr val="bg1"/>
                        </a:solidFill>
                        <a:latin typeface="Arial"/>
                        <a:ea typeface="Times New Roman"/>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0033"/>
                    </a:solidFill>
                  </a:tcPr>
                </a:tc>
                <a:tc>
                  <a:txBody>
                    <a:bodyPr/>
                    <a:lstStyle/>
                    <a:p>
                      <a:pPr eaLnBrk="0" fontAlgn="base" hangingPunct="0">
                        <a:lnSpc>
                          <a:spcPts val="1200"/>
                        </a:lnSpc>
                        <a:spcBef>
                          <a:spcPts val="0"/>
                        </a:spcBef>
                        <a:spcAft>
                          <a:spcPts val="0"/>
                        </a:spcAft>
                      </a:pPr>
                      <a:r>
                        <a:rPr lang="en-GB" sz="1600" b="1" kern="1200" dirty="0" smtClean="0">
                          <a:solidFill>
                            <a:schemeClr val="bg1"/>
                          </a:solidFill>
                          <a:latin typeface="Arial"/>
                          <a:ea typeface="Times New Roman"/>
                          <a:cs typeface="Times New Roman"/>
                        </a:rPr>
                        <a:t>Belfast</a:t>
                      </a:r>
                      <a:endParaRPr lang="en-GB" sz="1600" b="1" kern="1200" dirty="0">
                        <a:solidFill>
                          <a:schemeClr val="bg1"/>
                        </a:solidFill>
                        <a:latin typeface="Arial"/>
                        <a:ea typeface="Times New Roman"/>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0033"/>
                    </a:solidFill>
                  </a:tcPr>
                </a:tc>
                <a:tc>
                  <a:txBody>
                    <a:bodyPr/>
                    <a:lstStyle/>
                    <a:p>
                      <a:pPr algn="ctr" eaLnBrk="0" fontAlgn="base" hangingPunct="0">
                        <a:lnSpc>
                          <a:spcPts val="1200"/>
                        </a:lnSpc>
                        <a:spcBef>
                          <a:spcPts val="0"/>
                        </a:spcBef>
                        <a:spcAft>
                          <a:spcPts val="0"/>
                        </a:spcAft>
                      </a:pPr>
                      <a:r>
                        <a:rPr lang="en-GB" sz="1600" b="1" kern="1200" dirty="0" smtClean="0">
                          <a:solidFill>
                            <a:schemeClr val="bg1"/>
                          </a:solidFill>
                          <a:latin typeface="Arial"/>
                          <a:ea typeface="Times New Roman"/>
                          <a:cs typeface="Times New Roman"/>
                        </a:rPr>
                        <a:t>79.7</a:t>
                      </a:r>
                      <a:endParaRPr lang="en-GB" sz="1600" b="1" kern="1200" dirty="0">
                        <a:solidFill>
                          <a:schemeClr val="bg1"/>
                        </a:solidFill>
                        <a:latin typeface="Arial"/>
                        <a:ea typeface="Times New Roman"/>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0033"/>
                    </a:solidFill>
                  </a:tcPr>
                </a:tc>
                <a:tc>
                  <a:txBody>
                    <a:bodyPr/>
                    <a:lstStyle/>
                    <a:p>
                      <a:pPr algn="ctr" eaLnBrk="0" fontAlgn="base" hangingPunct="0">
                        <a:lnSpc>
                          <a:spcPts val="1200"/>
                        </a:lnSpc>
                        <a:spcBef>
                          <a:spcPts val="0"/>
                        </a:spcBef>
                        <a:spcAft>
                          <a:spcPts val="0"/>
                        </a:spcAft>
                      </a:pPr>
                      <a:r>
                        <a:rPr lang="en-US" sz="1600" b="1" kern="1200" dirty="0" smtClean="0">
                          <a:solidFill>
                            <a:schemeClr val="bg1"/>
                          </a:solidFill>
                          <a:latin typeface="Arial"/>
                          <a:ea typeface="Times New Roman"/>
                          <a:cs typeface="Times New Roman"/>
                        </a:rPr>
                        <a:t>67.9</a:t>
                      </a:r>
                      <a:endParaRPr lang="en-GB" sz="1600" b="1" kern="1200" dirty="0">
                        <a:solidFill>
                          <a:schemeClr val="bg1"/>
                        </a:solidFill>
                        <a:latin typeface="Arial"/>
                        <a:ea typeface="Times New Roman"/>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0033"/>
                    </a:solidFill>
                  </a:tcPr>
                </a:tc>
                <a:extLst>
                  <a:ext uri="{0D108BD9-81ED-4DB2-BD59-A6C34878D82A}">
                    <a16:rowId xmlns:a16="http://schemas.microsoft.com/office/drawing/2014/main" val="1035255922"/>
                  </a:ext>
                </a:extLst>
              </a:tr>
              <a:tr h="353758">
                <a:tc>
                  <a:txBody>
                    <a:bodyPr/>
                    <a:lstStyle/>
                    <a:p>
                      <a:pPr algn="ctr" eaLnBrk="0" fontAlgn="base" hangingPunct="0">
                        <a:lnSpc>
                          <a:spcPts val="1275"/>
                        </a:lnSpc>
                        <a:spcBef>
                          <a:spcPts val="0"/>
                        </a:spcBef>
                        <a:spcAft>
                          <a:spcPts val="0"/>
                        </a:spcAft>
                      </a:pPr>
                      <a:r>
                        <a:rPr lang="en-US" sz="1600" b="1" kern="1200" dirty="0" smtClean="0">
                          <a:solidFill>
                            <a:srgbClr val="000000"/>
                          </a:solidFill>
                          <a:latin typeface="Arial"/>
                          <a:ea typeface="Times New Roman"/>
                          <a:cs typeface="Times New Roman"/>
                        </a:rPr>
                        <a:t>57</a:t>
                      </a:r>
                      <a:endParaRPr lang="en-GB" sz="1600" b="1" kern="1200" dirty="0">
                        <a:solidFill>
                          <a:srgbClr val="000000"/>
                        </a:solidFill>
                        <a:latin typeface="Arial"/>
                        <a:ea typeface="Times New Roman"/>
                        <a:cs typeface="Times New Roman"/>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eaLnBrk="0" fontAlgn="base" hangingPunct="0">
                        <a:lnSpc>
                          <a:spcPts val="1275"/>
                        </a:lnSpc>
                        <a:spcBef>
                          <a:spcPts val="0"/>
                        </a:spcBef>
                        <a:spcAft>
                          <a:spcPts val="0"/>
                        </a:spcAft>
                      </a:pPr>
                      <a:r>
                        <a:rPr lang="en-US" sz="1600" b="1" kern="1200" dirty="0" smtClean="0">
                          <a:solidFill>
                            <a:srgbClr val="000000"/>
                          </a:solidFill>
                          <a:latin typeface="Arial"/>
                          <a:ea typeface="Times New Roman"/>
                          <a:cs typeface="Times New Roman"/>
                        </a:rPr>
                        <a:t>40</a:t>
                      </a:r>
                      <a:endParaRPr lang="en-GB" sz="1600" b="1" kern="1200" dirty="0">
                        <a:solidFill>
                          <a:srgbClr val="000000"/>
                        </a:solidFill>
                        <a:latin typeface="Arial"/>
                        <a:ea typeface="Times New Roman"/>
                        <a:cs typeface="Times New Roman"/>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eaLnBrk="0" fontAlgn="base" hangingPunct="0">
                        <a:lnSpc>
                          <a:spcPts val="1275"/>
                        </a:lnSpc>
                        <a:spcBef>
                          <a:spcPts val="0"/>
                        </a:spcBef>
                        <a:spcAft>
                          <a:spcPts val="0"/>
                        </a:spcAft>
                      </a:pPr>
                      <a:r>
                        <a:rPr lang="en-GB" sz="1600" b="1" kern="1200" dirty="0" smtClean="0">
                          <a:solidFill>
                            <a:srgbClr val="000000"/>
                          </a:solidFill>
                          <a:latin typeface="Arial"/>
                          <a:ea typeface="Times New Roman"/>
                          <a:cs typeface="Times New Roman"/>
                        </a:rPr>
                        <a:t>Rainey</a:t>
                      </a:r>
                      <a:r>
                        <a:rPr lang="en-GB" sz="1600" b="1" kern="1200" baseline="0" dirty="0" smtClean="0">
                          <a:solidFill>
                            <a:srgbClr val="000000"/>
                          </a:solidFill>
                          <a:latin typeface="Arial"/>
                          <a:ea typeface="Times New Roman"/>
                          <a:cs typeface="Times New Roman"/>
                        </a:rPr>
                        <a:t> Endowed </a:t>
                      </a:r>
                      <a:endParaRPr lang="en-GB" sz="1600" b="1" kern="1200" dirty="0">
                        <a:solidFill>
                          <a:srgbClr val="000000"/>
                        </a:solidFill>
                        <a:latin typeface="Arial"/>
                        <a:ea typeface="Times New Roman"/>
                        <a:cs typeface="Times New Roman"/>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eaLnBrk="0" fontAlgn="base" hangingPunct="0">
                        <a:lnSpc>
                          <a:spcPts val="1275"/>
                        </a:lnSpc>
                        <a:spcBef>
                          <a:spcPts val="0"/>
                        </a:spcBef>
                        <a:spcAft>
                          <a:spcPts val="0"/>
                        </a:spcAft>
                      </a:pPr>
                      <a:r>
                        <a:rPr lang="en-US" sz="1600" b="1" kern="1200" dirty="0" err="1" smtClean="0">
                          <a:solidFill>
                            <a:srgbClr val="000000"/>
                          </a:solidFill>
                          <a:latin typeface="Arial"/>
                          <a:ea typeface="Times New Roman"/>
                          <a:cs typeface="Times New Roman"/>
                        </a:rPr>
                        <a:t>Magherafelt</a:t>
                      </a:r>
                      <a:endParaRPr lang="en-GB" sz="1600" b="1" kern="1200" dirty="0">
                        <a:solidFill>
                          <a:srgbClr val="000000"/>
                        </a:solidFill>
                        <a:latin typeface="Arial"/>
                        <a:ea typeface="Times New Roman"/>
                        <a:cs typeface="Times New Roman"/>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eaLnBrk="0" fontAlgn="base" hangingPunct="0">
                        <a:lnSpc>
                          <a:spcPts val="1275"/>
                        </a:lnSpc>
                        <a:spcBef>
                          <a:spcPts val="0"/>
                        </a:spcBef>
                        <a:spcAft>
                          <a:spcPts val="0"/>
                        </a:spcAft>
                      </a:pPr>
                      <a:r>
                        <a:rPr lang="en-US" sz="1600" b="1" kern="1200" dirty="0" smtClean="0">
                          <a:solidFill>
                            <a:srgbClr val="000000"/>
                          </a:solidFill>
                          <a:latin typeface="Arial"/>
                          <a:ea typeface="Times New Roman"/>
                          <a:cs typeface="Times New Roman"/>
                        </a:rPr>
                        <a:t>83.5</a:t>
                      </a:r>
                      <a:endParaRPr lang="en-GB" sz="1600" b="1" kern="1200" dirty="0">
                        <a:solidFill>
                          <a:srgbClr val="000000"/>
                        </a:solidFill>
                        <a:latin typeface="Arial"/>
                        <a:ea typeface="Times New Roman"/>
                        <a:cs typeface="Times New Roman"/>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eaLnBrk="0" fontAlgn="base" hangingPunct="0">
                        <a:lnSpc>
                          <a:spcPts val="1275"/>
                        </a:lnSpc>
                        <a:spcBef>
                          <a:spcPts val="0"/>
                        </a:spcBef>
                        <a:spcAft>
                          <a:spcPts val="0"/>
                        </a:spcAft>
                      </a:pPr>
                      <a:r>
                        <a:rPr lang="en-GB" sz="1600" b="1" kern="1200" dirty="0" smtClean="0">
                          <a:solidFill>
                            <a:srgbClr val="000000"/>
                          </a:solidFill>
                          <a:latin typeface="Arial"/>
                          <a:ea typeface="Times New Roman"/>
                          <a:cs typeface="Times New Roman"/>
                        </a:rPr>
                        <a:t>61.6</a:t>
                      </a:r>
                      <a:endParaRPr lang="en-GB" sz="1600" b="1" kern="1200" dirty="0">
                        <a:solidFill>
                          <a:srgbClr val="000000"/>
                        </a:solidFill>
                        <a:latin typeface="Arial"/>
                        <a:ea typeface="Times New Roman"/>
                        <a:cs typeface="Times New Roman"/>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55340664"/>
                  </a:ext>
                </a:extLst>
              </a:tr>
              <a:tr h="353758">
                <a:tc>
                  <a:txBody>
                    <a:bodyPr/>
                    <a:lstStyle/>
                    <a:p>
                      <a:pPr marL="0" algn="ctr" defTabSz="914400" rtl="0" eaLnBrk="0" fontAlgn="base" latinLnBrk="0" hangingPunct="0">
                        <a:lnSpc>
                          <a:spcPts val="1200"/>
                        </a:lnSpc>
                        <a:spcBef>
                          <a:spcPts val="0"/>
                        </a:spcBef>
                        <a:spcAft>
                          <a:spcPts val="0"/>
                        </a:spcAft>
                      </a:pPr>
                      <a:r>
                        <a:rPr lang="en-US" sz="1600" b="1" kern="1200" dirty="0" smtClean="0">
                          <a:solidFill>
                            <a:srgbClr val="000000"/>
                          </a:solidFill>
                          <a:latin typeface="Arial"/>
                          <a:ea typeface="Times New Roman"/>
                          <a:cs typeface="Times New Roman"/>
                        </a:rPr>
                        <a:t>38=</a:t>
                      </a:r>
                      <a:endParaRPr lang="en-GB" sz="1600" b="1" kern="1200" dirty="0">
                        <a:solidFill>
                          <a:srgbClr val="000000"/>
                        </a:solidFill>
                        <a:latin typeface="Arial"/>
                        <a:ea typeface="Times New Roman"/>
                        <a:cs typeface="Times New Roman"/>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eaLnBrk="0" fontAlgn="base" hangingPunct="0">
                        <a:lnSpc>
                          <a:spcPts val="1200"/>
                        </a:lnSpc>
                        <a:spcBef>
                          <a:spcPts val="0"/>
                        </a:spcBef>
                        <a:spcAft>
                          <a:spcPts val="0"/>
                        </a:spcAft>
                      </a:pPr>
                      <a:r>
                        <a:rPr lang="en-GB" sz="1800" b="1" dirty="0" smtClean="0">
                          <a:latin typeface="Calibri"/>
                          <a:ea typeface="Calibri"/>
                          <a:cs typeface="Times New Roman"/>
                        </a:rPr>
                        <a:t>41</a:t>
                      </a:r>
                      <a:endParaRPr lang="en-GB" sz="1800" b="1" dirty="0">
                        <a:latin typeface="Calibri"/>
                        <a:ea typeface="Calibri"/>
                        <a:cs typeface="Times New Roman"/>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eaLnBrk="0" fontAlgn="base" hangingPunct="0">
                        <a:lnSpc>
                          <a:spcPts val="1200"/>
                        </a:lnSpc>
                        <a:spcBef>
                          <a:spcPts val="0"/>
                        </a:spcBef>
                        <a:spcAft>
                          <a:spcPts val="0"/>
                        </a:spcAft>
                      </a:pPr>
                      <a:r>
                        <a:rPr lang="en-US" sz="1600" b="1" kern="1200" dirty="0" err="1" smtClean="0">
                          <a:solidFill>
                            <a:srgbClr val="000000"/>
                          </a:solidFill>
                          <a:latin typeface="Arial"/>
                          <a:ea typeface="Times New Roman"/>
                          <a:cs typeface="Times New Roman"/>
                        </a:rPr>
                        <a:t>Rathmore</a:t>
                      </a:r>
                      <a:r>
                        <a:rPr lang="en-US" sz="1600" b="1" kern="1200" baseline="0" dirty="0" smtClean="0">
                          <a:solidFill>
                            <a:srgbClr val="000000"/>
                          </a:solidFill>
                          <a:latin typeface="Arial"/>
                          <a:ea typeface="Times New Roman"/>
                          <a:cs typeface="Times New Roman"/>
                        </a:rPr>
                        <a:t> Grammar</a:t>
                      </a:r>
                      <a:endParaRPr lang="en-GB" sz="1600" b="1" kern="1200" dirty="0" smtClean="0">
                        <a:solidFill>
                          <a:srgbClr val="000000"/>
                        </a:solidFill>
                        <a:latin typeface="Arial"/>
                        <a:ea typeface="Times New Roman"/>
                        <a:cs typeface="Times New Roman"/>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eaLnBrk="0" fontAlgn="base" hangingPunct="0">
                        <a:lnSpc>
                          <a:spcPts val="1200"/>
                        </a:lnSpc>
                        <a:spcBef>
                          <a:spcPts val="0"/>
                        </a:spcBef>
                        <a:spcAft>
                          <a:spcPts val="0"/>
                        </a:spcAft>
                      </a:pPr>
                      <a:r>
                        <a:rPr lang="en-US" sz="1600" b="1" kern="1200" dirty="0" smtClean="0">
                          <a:solidFill>
                            <a:srgbClr val="000000"/>
                          </a:solidFill>
                          <a:latin typeface="Arial"/>
                          <a:ea typeface="Calibri"/>
                          <a:cs typeface="Times New Roman"/>
                        </a:rPr>
                        <a:t>Belfast</a:t>
                      </a:r>
                      <a:endParaRPr lang="en-GB" sz="1500" dirty="0">
                        <a:latin typeface="Calibri"/>
                        <a:ea typeface="Calibri"/>
                        <a:cs typeface="Times New Roman"/>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914400" rtl="0" eaLnBrk="0" fontAlgn="base" latinLnBrk="0" hangingPunct="0">
                        <a:lnSpc>
                          <a:spcPts val="1200"/>
                        </a:lnSpc>
                        <a:spcBef>
                          <a:spcPts val="0"/>
                        </a:spcBef>
                        <a:spcAft>
                          <a:spcPts val="0"/>
                        </a:spcAft>
                      </a:pPr>
                      <a:r>
                        <a:rPr lang="en-GB" sz="1600" b="1" kern="1200" dirty="0" smtClean="0">
                          <a:solidFill>
                            <a:srgbClr val="000000"/>
                          </a:solidFill>
                          <a:latin typeface="Arial"/>
                          <a:ea typeface="Times New Roman"/>
                          <a:cs typeface="Times New Roman"/>
                        </a:rPr>
                        <a:t>84.0</a:t>
                      </a:r>
                      <a:endParaRPr lang="en-GB" sz="1600" b="1" kern="1200" dirty="0">
                        <a:solidFill>
                          <a:srgbClr val="000000"/>
                        </a:solidFill>
                        <a:latin typeface="Arial"/>
                        <a:ea typeface="Times New Roman"/>
                        <a:cs typeface="Times New Roman"/>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914400" rtl="0" eaLnBrk="0" fontAlgn="base" latinLnBrk="0" hangingPunct="0">
                        <a:lnSpc>
                          <a:spcPts val="1200"/>
                        </a:lnSpc>
                        <a:spcBef>
                          <a:spcPts val="0"/>
                        </a:spcBef>
                        <a:spcAft>
                          <a:spcPts val="0"/>
                        </a:spcAft>
                      </a:pPr>
                      <a:r>
                        <a:rPr lang="en-GB" sz="1600" b="1" kern="1200" dirty="0" smtClean="0">
                          <a:solidFill>
                            <a:srgbClr val="000000"/>
                          </a:solidFill>
                          <a:latin typeface="Arial"/>
                          <a:ea typeface="Times New Roman"/>
                          <a:cs typeface="Times New Roman"/>
                        </a:rPr>
                        <a:t>60.4</a:t>
                      </a:r>
                      <a:endParaRPr lang="en-GB" sz="1600" b="1" kern="1200" dirty="0">
                        <a:solidFill>
                          <a:srgbClr val="000000"/>
                        </a:solidFill>
                        <a:latin typeface="Arial"/>
                        <a:ea typeface="Times New Roman"/>
                        <a:cs typeface="Times New Roman"/>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0345">
                <a:tc>
                  <a:txBody>
                    <a:bodyPr/>
                    <a:lstStyle/>
                    <a:p>
                      <a:pPr marL="0" algn="ctr" defTabSz="914400" rtl="0" eaLnBrk="0" fontAlgn="base" latinLnBrk="0" hangingPunct="0">
                        <a:lnSpc>
                          <a:spcPts val="1275"/>
                        </a:lnSpc>
                        <a:spcBef>
                          <a:spcPts val="0"/>
                        </a:spcBef>
                        <a:spcAft>
                          <a:spcPts val="0"/>
                        </a:spcAft>
                      </a:pPr>
                      <a:r>
                        <a:rPr lang="en-US" sz="1600" b="1" kern="1200" dirty="0" smtClean="0">
                          <a:solidFill>
                            <a:srgbClr val="000000"/>
                          </a:solidFill>
                          <a:latin typeface="Arial"/>
                          <a:ea typeface="Times New Roman"/>
                          <a:cs typeface="Times New Roman"/>
                        </a:rPr>
                        <a:t>61</a:t>
                      </a:r>
                      <a:endParaRPr lang="en-GB" sz="1600" b="1" kern="1200" dirty="0">
                        <a:solidFill>
                          <a:srgbClr val="000000"/>
                        </a:solidFill>
                        <a:latin typeface="Arial"/>
                        <a:ea typeface="Times New Roman"/>
                        <a:cs typeface="Times New Roman"/>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914400" rtl="0" eaLnBrk="0" fontAlgn="base" latinLnBrk="0" hangingPunct="0">
                        <a:lnSpc>
                          <a:spcPts val="1275"/>
                        </a:lnSpc>
                        <a:spcBef>
                          <a:spcPts val="0"/>
                        </a:spcBef>
                        <a:spcAft>
                          <a:spcPts val="0"/>
                        </a:spcAft>
                      </a:pPr>
                      <a:r>
                        <a:rPr lang="en-GB" sz="1600" b="1" kern="1200" dirty="0" smtClean="0">
                          <a:solidFill>
                            <a:srgbClr val="000000"/>
                          </a:solidFill>
                          <a:latin typeface="Arial"/>
                          <a:ea typeface="Times New Roman"/>
                          <a:cs typeface="Times New Roman"/>
                        </a:rPr>
                        <a:t>51</a:t>
                      </a:r>
                      <a:endParaRPr lang="en-GB" sz="1600" b="1" kern="1200" dirty="0">
                        <a:solidFill>
                          <a:srgbClr val="000000"/>
                        </a:solidFill>
                        <a:latin typeface="Arial"/>
                        <a:ea typeface="Times New Roman"/>
                        <a:cs typeface="Times New Roman"/>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eaLnBrk="0" fontAlgn="base" hangingPunct="0">
                        <a:lnSpc>
                          <a:spcPts val="1275"/>
                        </a:lnSpc>
                        <a:spcBef>
                          <a:spcPts val="0"/>
                        </a:spcBef>
                        <a:spcAft>
                          <a:spcPts val="0"/>
                        </a:spcAft>
                      </a:pPr>
                      <a:r>
                        <a:rPr lang="en-GB" sz="1600" b="1" kern="1200" dirty="0">
                          <a:solidFill>
                            <a:srgbClr val="000000"/>
                          </a:solidFill>
                          <a:latin typeface="Arial"/>
                          <a:ea typeface="Times New Roman"/>
                          <a:cs typeface="Times New Roman"/>
                        </a:rPr>
                        <a:t>St Mary's Grammar</a:t>
                      </a:r>
                      <a:endParaRPr lang="en-GB" sz="1500" dirty="0">
                        <a:latin typeface="Calibri"/>
                        <a:ea typeface="Calibri"/>
                        <a:cs typeface="Times New Roman"/>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eaLnBrk="0" fontAlgn="base" hangingPunct="0">
                        <a:lnSpc>
                          <a:spcPts val="1275"/>
                        </a:lnSpc>
                        <a:spcBef>
                          <a:spcPts val="0"/>
                        </a:spcBef>
                        <a:spcAft>
                          <a:spcPts val="0"/>
                        </a:spcAft>
                      </a:pPr>
                      <a:r>
                        <a:rPr lang="en-GB" sz="1600" b="1" kern="1200" dirty="0">
                          <a:solidFill>
                            <a:srgbClr val="000000"/>
                          </a:solidFill>
                          <a:latin typeface="Arial"/>
                          <a:ea typeface="Times New Roman"/>
                          <a:cs typeface="Times New Roman"/>
                        </a:rPr>
                        <a:t>Magherafelt </a:t>
                      </a:r>
                      <a:endParaRPr lang="en-GB" sz="1500" dirty="0">
                        <a:latin typeface="Calibri"/>
                        <a:ea typeface="Calibri"/>
                        <a:cs typeface="Times New Roman"/>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914400" rtl="0" eaLnBrk="0" fontAlgn="base" latinLnBrk="0" hangingPunct="0">
                        <a:lnSpc>
                          <a:spcPts val="1275"/>
                        </a:lnSpc>
                        <a:spcBef>
                          <a:spcPts val="0"/>
                        </a:spcBef>
                        <a:spcAft>
                          <a:spcPts val="0"/>
                        </a:spcAft>
                      </a:pPr>
                      <a:r>
                        <a:rPr lang="en-GB" sz="1600" b="1" kern="1200" dirty="0" smtClean="0">
                          <a:solidFill>
                            <a:srgbClr val="000000"/>
                          </a:solidFill>
                          <a:latin typeface="Arial"/>
                          <a:ea typeface="Times New Roman"/>
                          <a:cs typeface="Times New Roman"/>
                        </a:rPr>
                        <a:t>80.5</a:t>
                      </a:r>
                      <a:endParaRPr lang="en-GB" sz="1600" b="1" kern="1200" dirty="0">
                        <a:solidFill>
                          <a:srgbClr val="000000"/>
                        </a:solidFill>
                        <a:latin typeface="Arial"/>
                        <a:ea typeface="Times New Roman"/>
                        <a:cs typeface="Times New Roman"/>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914400" rtl="0" eaLnBrk="0" fontAlgn="base" latinLnBrk="0" hangingPunct="0">
                        <a:lnSpc>
                          <a:spcPts val="1275"/>
                        </a:lnSpc>
                        <a:spcBef>
                          <a:spcPts val="0"/>
                        </a:spcBef>
                        <a:spcAft>
                          <a:spcPts val="0"/>
                        </a:spcAft>
                      </a:pPr>
                      <a:r>
                        <a:rPr lang="en-GB" sz="1600" b="1" kern="1200" dirty="0" smtClean="0">
                          <a:solidFill>
                            <a:srgbClr val="000000"/>
                          </a:solidFill>
                          <a:latin typeface="Arial"/>
                          <a:ea typeface="Times New Roman"/>
                          <a:cs typeface="Times New Roman"/>
                        </a:rPr>
                        <a:t>63.5</a:t>
                      </a:r>
                      <a:endParaRPr lang="en-GB" sz="1600" b="1" kern="1200" dirty="0">
                        <a:solidFill>
                          <a:srgbClr val="000000"/>
                        </a:solidFill>
                        <a:latin typeface="Arial"/>
                        <a:ea typeface="Times New Roman"/>
                        <a:cs typeface="Times New Roman"/>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30345">
                <a:tc>
                  <a:txBody>
                    <a:bodyPr/>
                    <a:lstStyle/>
                    <a:p>
                      <a:pPr marL="0" algn="ctr" defTabSz="914400" rtl="0" eaLnBrk="0" fontAlgn="base" latinLnBrk="0" hangingPunct="0">
                        <a:lnSpc>
                          <a:spcPts val="1275"/>
                        </a:lnSpc>
                        <a:spcBef>
                          <a:spcPts val="0"/>
                        </a:spcBef>
                        <a:spcAft>
                          <a:spcPts val="0"/>
                        </a:spcAft>
                      </a:pPr>
                      <a:r>
                        <a:rPr lang="en-US" sz="1600" b="1" kern="1200" dirty="0" smtClean="0">
                          <a:solidFill>
                            <a:srgbClr val="000000"/>
                          </a:solidFill>
                          <a:latin typeface="Arial"/>
                          <a:ea typeface="Times New Roman"/>
                          <a:cs typeface="Times New Roman"/>
                        </a:rPr>
                        <a:t>87</a:t>
                      </a:r>
                      <a:endParaRPr lang="en-GB" sz="1600" b="1" kern="1200" dirty="0">
                        <a:solidFill>
                          <a:srgbClr val="000000"/>
                        </a:solidFill>
                        <a:latin typeface="Arial"/>
                        <a:ea typeface="Times New Roman"/>
                        <a:cs typeface="Times New Roman"/>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914400" rtl="0" eaLnBrk="0" fontAlgn="base" latinLnBrk="0" hangingPunct="0">
                        <a:lnSpc>
                          <a:spcPts val="1275"/>
                        </a:lnSpc>
                        <a:spcBef>
                          <a:spcPts val="0"/>
                        </a:spcBef>
                        <a:spcAft>
                          <a:spcPts val="0"/>
                        </a:spcAft>
                      </a:pPr>
                      <a:r>
                        <a:rPr lang="en-US" sz="1600" b="1" kern="1200" dirty="0" smtClean="0">
                          <a:solidFill>
                            <a:srgbClr val="000000"/>
                          </a:solidFill>
                          <a:latin typeface="Arial"/>
                          <a:ea typeface="Times New Roman"/>
                          <a:cs typeface="Times New Roman"/>
                        </a:rPr>
                        <a:t>57=</a:t>
                      </a:r>
                      <a:endParaRPr lang="en-GB" sz="1600" b="1" kern="1200" dirty="0">
                        <a:solidFill>
                          <a:srgbClr val="000000"/>
                        </a:solidFill>
                        <a:latin typeface="Arial"/>
                        <a:ea typeface="Times New Roman"/>
                        <a:cs typeface="Times New Roman"/>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eaLnBrk="0" fontAlgn="base" hangingPunct="0">
                        <a:lnSpc>
                          <a:spcPts val="1275"/>
                        </a:lnSpc>
                        <a:spcBef>
                          <a:spcPts val="0"/>
                        </a:spcBef>
                        <a:spcAft>
                          <a:spcPts val="0"/>
                        </a:spcAft>
                      </a:pPr>
                      <a:r>
                        <a:rPr lang="en-GB" sz="1500" b="1" dirty="0" err="1" smtClean="0">
                          <a:latin typeface="Arial" pitchFamily="34" charset="0"/>
                          <a:ea typeface="Calibri"/>
                          <a:cs typeface="Arial" pitchFamily="34" charset="0"/>
                        </a:rPr>
                        <a:t>Dalriada</a:t>
                      </a:r>
                      <a:r>
                        <a:rPr lang="en-GB" sz="1500" b="1" baseline="0" dirty="0" smtClean="0">
                          <a:latin typeface="Arial" pitchFamily="34" charset="0"/>
                          <a:ea typeface="Calibri"/>
                          <a:cs typeface="Arial" pitchFamily="34" charset="0"/>
                        </a:rPr>
                        <a:t> School</a:t>
                      </a:r>
                      <a:endParaRPr lang="en-GB" sz="1500" b="1" dirty="0">
                        <a:latin typeface="Arial" pitchFamily="34" charset="0"/>
                        <a:ea typeface="Calibri"/>
                        <a:cs typeface="Arial" pitchFamily="34" charset="0"/>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eaLnBrk="0" fontAlgn="base" hangingPunct="0">
                        <a:lnSpc>
                          <a:spcPts val="1275"/>
                        </a:lnSpc>
                        <a:spcBef>
                          <a:spcPts val="0"/>
                        </a:spcBef>
                        <a:spcAft>
                          <a:spcPts val="0"/>
                        </a:spcAft>
                      </a:pPr>
                      <a:r>
                        <a:rPr lang="en-GB" sz="1600" b="1" kern="1200" dirty="0" err="1" smtClean="0">
                          <a:solidFill>
                            <a:srgbClr val="000000"/>
                          </a:solidFill>
                          <a:latin typeface="Arial"/>
                          <a:ea typeface="Times New Roman"/>
                          <a:cs typeface="Times New Roman"/>
                        </a:rPr>
                        <a:t>Ballymoney</a:t>
                      </a:r>
                      <a:r>
                        <a:rPr lang="en-GB" sz="1600" b="1" kern="1200" dirty="0" smtClean="0">
                          <a:solidFill>
                            <a:srgbClr val="000000"/>
                          </a:solidFill>
                          <a:latin typeface="Arial"/>
                          <a:ea typeface="Times New Roman"/>
                          <a:cs typeface="Times New Roman"/>
                        </a:rPr>
                        <a:t> </a:t>
                      </a:r>
                      <a:endParaRPr lang="en-GB" sz="1500" dirty="0">
                        <a:latin typeface="Calibri"/>
                        <a:ea typeface="Calibri"/>
                        <a:cs typeface="Times New Roman"/>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914400" rtl="0" eaLnBrk="0" fontAlgn="base" latinLnBrk="0" hangingPunct="0">
                        <a:lnSpc>
                          <a:spcPts val="1275"/>
                        </a:lnSpc>
                        <a:spcBef>
                          <a:spcPts val="0"/>
                        </a:spcBef>
                        <a:spcAft>
                          <a:spcPts val="0"/>
                        </a:spcAft>
                      </a:pPr>
                      <a:r>
                        <a:rPr lang="en-GB" sz="1600" b="1" kern="1200" dirty="0" smtClean="0">
                          <a:solidFill>
                            <a:srgbClr val="000000"/>
                          </a:solidFill>
                          <a:latin typeface="Arial"/>
                          <a:ea typeface="Times New Roman"/>
                          <a:cs typeface="Times New Roman"/>
                        </a:rPr>
                        <a:t>77.1</a:t>
                      </a:r>
                      <a:endParaRPr lang="en-GB" sz="1600" b="1" kern="1200" dirty="0">
                        <a:solidFill>
                          <a:srgbClr val="000000"/>
                        </a:solidFill>
                        <a:latin typeface="Arial"/>
                        <a:ea typeface="Times New Roman"/>
                        <a:cs typeface="Times New Roman"/>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914400" rtl="0" eaLnBrk="0" fontAlgn="base" latinLnBrk="0" hangingPunct="0">
                        <a:lnSpc>
                          <a:spcPts val="1275"/>
                        </a:lnSpc>
                        <a:spcBef>
                          <a:spcPts val="0"/>
                        </a:spcBef>
                        <a:spcAft>
                          <a:spcPts val="0"/>
                        </a:spcAft>
                      </a:pPr>
                      <a:r>
                        <a:rPr lang="en-GB" sz="1600" b="1" kern="1200" dirty="0" smtClean="0">
                          <a:solidFill>
                            <a:srgbClr val="000000"/>
                          </a:solidFill>
                          <a:latin typeface="Arial"/>
                          <a:ea typeface="Times New Roman"/>
                          <a:cs typeface="Times New Roman"/>
                        </a:rPr>
                        <a:t>61.9</a:t>
                      </a:r>
                      <a:endParaRPr lang="en-GB" sz="1600" b="1" kern="1200" dirty="0">
                        <a:solidFill>
                          <a:srgbClr val="000000"/>
                        </a:solidFill>
                        <a:latin typeface="Arial"/>
                        <a:ea typeface="Times New Roman"/>
                        <a:cs typeface="Times New Roman"/>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37027659"/>
                  </a:ext>
                </a:extLst>
              </a:tr>
              <a:tr h="330345">
                <a:tc>
                  <a:txBody>
                    <a:bodyPr/>
                    <a:lstStyle/>
                    <a:p>
                      <a:pPr marL="0" algn="ctr" defTabSz="914400" rtl="0" eaLnBrk="0" fontAlgn="base" latinLnBrk="0" hangingPunct="0">
                        <a:lnSpc>
                          <a:spcPts val="1275"/>
                        </a:lnSpc>
                        <a:spcBef>
                          <a:spcPts val="0"/>
                        </a:spcBef>
                        <a:spcAft>
                          <a:spcPts val="0"/>
                        </a:spcAft>
                      </a:pPr>
                      <a:endParaRPr lang="en-GB" sz="1600" b="1" kern="1200" dirty="0">
                        <a:solidFill>
                          <a:srgbClr val="000000"/>
                        </a:solidFill>
                        <a:latin typeface="Arial"/>
                        <a:ea typeface="Times New Roman"/>
                        <a:cs typeface="Times New Roman"/>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914400" rtl="0" eaLnBrk="0" fontAlgn="base" latinLnBrk="0" hangingPunct="0">
                        <a:lnSpc>
                          <a:spcPts val="1275"/>
                        </a:lnSpc>
                        <a:spcBef>
                          <a:spcPts val="0"/>
                        </a:spcBef>
                        <a:spcAft>
                          <a:spcPts val="0"/>
                        </a:spcAft>
                      </a:pPr>
                      <a:r>
                        <a:rPr lang="en-GB" sz="1600" b="1" kern="1200" dirty="0" smtClean="0">
                          <a:solidFill>
                            <a:srgbClr val="000000"/>
                          </a:solidFill>
                          <a:latin typeface="Arial"/>
                          <a:ea typeface="Times New Roman"/>
                          <a:cs typeface="Times New Roman"/>
                        </a:rPr>
                        <a:t>70=</a:t>
                      </a:r>
                      <a:endParaRPr lang="en-GB" sz="1600" b="1" kern="1200" dirty="0">
                        <a:solidFill>
                          <a:srgbClr val="000000"/>
                        </a:solidFill>
                        <a:latin typeface="Arial"/>
                        <a:ea typeface="Times New Roman"/>
                        <a:cs typeface="Times New Roman"/>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eaLnBrk="0" fontAlgn="base" hangingPunct="0">
                        <a:lnSpc>
                          <a:spcPts val="1275"/>
                        </a:lnSpc>
                        <a:spcBef>
                          <a:spcPts val="0"/>
                        </a:spcBef>
                        <a:spcAft>
                          <a:spcPts val="0"/>
                        </a:spcAft>
                      </a:pPr>
                      <a:r>
                        <a:rPr lang="en-GB" sz="1500" b="1" dirty="0" smtClean="0">
                          <a:latin typeface="Arial" pitchFamily="34" charset="0"/>
                          <a:ea typeface="Calibri"/>
                          <a:cs typeface="Arial" pitchFamily="34" charset="0"/>
                        </a:rPr>
                        <a:t>St. Louis Grammar</a:t>
                      </a:r>
                      <a:endParaRPr lang="en-GB" sz="1500" b="1" dirty="0">
                        <a:latin typeface="Arial" pitchFamily="34" charset="0"/>
                        <a:ea typeface="Calibri"/>
                        <a:cs typeface="Arial" pitchFamily="34" charset="0"/>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eaLnBrk="0" fontAlgn="base" hangingPunct="0">
                        <a:lnSpc>
                          <a:spcPts val="1275"/>
                        </a:lnSpc>
                        <a:spcBef>
                          <a:spcPts val="0"/>
                        </a:spcBef>
                        <a:spcAft>
                          <a:spcPts val="0"/>
                        </a:spcAft>
                      </a:pPr>
                      <a:r>
                        <a:rPr lang="en-GB" sz="1500" b="1" dirty="0" smtClean="0">
                          <a:latin typeface="Arial" panose="020B0604020202020204" pitchFamily="34" charset="0"/>
                          <a:ea typeface="Calibri"/>
                          <a:cs typeface="Arial" panose="020B0604020202020204" pitchFamily="34" charset="0"/>
                        </a:rPr>
                        <a:t>Ballymena</a:t>
                      </a:r>
                      <a:endParaRPr lang="en-GB" sz="1500" b="1" dirty="0">
                        <a:latin typeface="Arial" panose="020B0604020202020204" pitchFamily="34" charset="0"/>
                        <a:ea typeface="Calibri"/>
                        <a:cs typeface="Arial" panose="020B0604020202020204" pitchFamily="34" charset="0"/>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914400" rtl="0" eaLnBrk="0" fontAlgn="base" latinLnBrk="0" hangingPunct="0">
                        <a:lnSpc>
                          <a:spcPts val="1275"/>
                        </a:lnSpc>
                        <a:spcBef>
                          <a:spcPts val="0"/>
                        </a:spcBef>
                        <a:spcAft>
                          <a:spcPts val="0"/>
                        </a:spcAft>
                      </a:pPr>
                      <a:r>
                        <a:rPr lang="en-GB" sz="1600" b="1" kern="1200" dirty="0" smtClean="0">
                          <a:solidFill>
                            <a:srgbClr val="000000"/>
                          </a:solidFill>
                          <a:latin typeface="Arial"/>
                          <a:ea typeface="Times New Roman"/>
                          <a:cs typeface="Times New Roman"/>
                        </a:rPr>
                        <a:t>77.8</a:t>
                      </a:r>
                      <a:endParaRPr lang="en-GB" sz="1600" b="1" kern="1200" dirty="0">
                        <a:solidFill>
                          <a:srgbClr val="000000"/>
                        </a:solidFill>
                        <a:latin typeface="Arial"/>
                        <a:ea typeface="Times New Roman"/>
                        <a:cs typeface="Times New Roman"/>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914400" rtl="0" eaLnBrk="0" fontAlgn="base" latinLnBrk="0" hangingPunct="0">
                        <a:lnSpc>
                          <a:spcPts val="1275"/>
                        </a:lnSpc>
                        <a:spcBef>
                          <a:spcPts val="0"/>
                        </a:spcBef>
                        <a:spcAft>
                          <a:spcPts val="0"/>
                        </a:spcAft>
                      </a:pPr>
                      <a:r>
                        <a:rPr lang="en-GB" sz="1600" b="1" kern="1200" dirty="0" smtClean="0">
                          <a:solidFill>
                            <a:srgbClr val="000000"/>
                          </a:solidFill>
                          <a:latin typeface="Arial"/>
                          <a:ea typeface="Times New Roman"/>
                          <a:cs typeface="Times New Roman"/>
                        </a:rPr>
                        <a:t>60.0</a:t>
                      </a:r>
                      <a:endParaRPr lang="en-GB" sz="1600" b="1" kern="1200" dirty="0">
                        <a:solidFill>
                          <a:srgbClr val="000000"/>
                        </a:solidFill>
                        <a:latin typeface="Arial"/>
                        <a:ea typeface="Times New Roman"/>
                        <a:cs typeface="Times New Roman"/>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05736759"/>
                  </a:ext>
                </a:extLst>
              </a:tr>
              <a:tr h="323203">
                <a:tc>
                  <a:txBody>
                    <a:bodyPr/>
                    <a:lstStyle/>
                    <a:p>
                      <a:pPr marL="0" algn="ctr" defTabSz="914400" rtl="0" eaLnBrk="0" fontAlgn="base" latinLnBrk="0" hangingPunct="0">
                        <a:lnSpc>
                          <a:spcPts val="1275"/>
                        </a:lnSpc>
                        <a:spcBef>
                          <a:spcPts val="0"/>
                        </a:spcBef>
                        <a:spcAft>
                          <a:spcPts val="0"/>
                        </a:spcAft>
                      </a:pPr>
                      <a:endParaRPr lang="en-GB" sz="1600" b="1" kern="1200" dirty="0">
                        <a:solidFill>
                          <a:srgbClr val="000000"/>
                        </a:solidFill>
                        <a:latin typeface="Arial"/>
                        <a:ea typeface="Times New Roman"/>
                        <a:cs typeface="Times New Roman"/>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914400" rtl="0" eaLnBrk="0" fontAlgn="base" latinLnBrk="0" hangingPunct="0">
                        <a:lnSpc>
                          <a:spcPts val="1275"/>
                        </a:lnSpc>
                        <a:spcBef>
                          <a:spcPts val="0"/>
                        </a:spcBef>
                        <a:spcAft>
                          <a:spcPts val="0"/>
                        </a:spcAft>
                      </a:pPr>
                      <a:r>
                        <a:rPr lang="en-GB" sz="1600" b="1" kern="1200" dirty="0" smtClean="0">
                          <a:solidFill>
                            <a:srgbClr val="000000"/>
                          </a:solidFill>
                          <a:latin typeface="Arial"/>
                          <a:ea typeface="Times New Roman"/>
                          <a:cs typeface="Times New Roman"/>
                        </a:rPr>
                        <a:t>81=</a:t>
                      </a:r>
                      <a:endParaRPr lang="en-GB" sz="1600" b="1" kern="1200" dirty="0">
                        <a:solidFill>
                          <a:srgbClr val="000000"/>
                        </a:solidFill>
                        <a:latin typeface="Arial"/>
                        <a:ea typeface="Times New Roman"/>
                        <a:cs typeface="Times New Roman"/>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eaLnBrk="0" fontAlgn="base" hangingPunct="0">
                        <a:lnSpc>
                          <a:spcPts val="1275"/>
                        </a:lnSpc>
                        <a:spcBef>
                          <a:spcPts val="0"/>
                        </a:spcBef>
                        <a:spcAft>
                          <a:spcPts val="0"/>
                        </a:spcAft>
                      </a:pPr>
                      <a:r>
                        <a:rPr lang="en-GB" sz="1500" b="1" dirty="0" smtClean="0">
                          <a:latin typeface="Arial" panose="020B0604020202020204" pitchFamily="34" charset="0"/>
                          <a:ea typeface="Calibri"/>
                          <a:cs typeface="Arial" panose="020B0604020202020204" pitchFamily="34" charset="0"/>
                        </a:rPr>
                        <a:t>Methodist College</a:t>
                      </a:r>
                      <a:endParaRPr lang="en-GB" sz="1500" b="1" dirty="0">
                        <a:latin typeface="Arial" panose="020B0604020202020204" pitchFamily="34" charset="0"/>
                        <a:ea typeface="Calibri"/>
                        <a:cs typeface="Arial" panose="020B0604020202020204" pitchFamily="34" charset="0"/>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eaLnBrk="0" fontAlgn="base" hangingPunct="0">
                        <a:lnSpc>
                          <a:spcPts val="1275"/>
                        </a:lnSpc>
                        <a:spcBef>
                          <a:spcPts val="0"/>
                        </a:spcBef>
                        <a:spcAft>
                          <a:spcPts val="0"/>
                        </a:spcAft>
                      </a:pPr>
                      <a:r>
                        <a:rPr lang="en-GB" sz="1500" b="1" dirty="0" smtClean="0">
                          <a:latin typeface="Arial" panose="020B0604020202020204" pitchFamily="34" charset="0"/>
                          <a:ea typeface="Calibri"/>
                          <a:cs typeface="Arial" panose="020B0604020202020204" pitchFamily="34" charset="0"/>
                        </a:rPr>
                        <a:t>Belfast </a:t>
                      </a:r>
                      <a:endParaRPr lang="en-GB" sz="1500" b="1" dirty="0">
                        <a:latin typeface="Arial" panose="020B0604020202020204" pitchFamily="34" charset="0"/>
                        <a:ea typeface="Calibri"/>
                        <a:cs typeface="Arial" panose="020B0604020202020204" pitchFamily="34" charset="0"/>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914400" rtl="0" eaLnBrk="0" fontAlgn="base" latinLnBrk="0" hangingPunct="0">
                        <a:lnSpc>
                          <a:spcPts val="1275"/>
                        </a:lnSpc>
                        <a:spcBef>
                          <a:spcPts val="0"/>
                        </a:spcBef>
                        <a:spcAft>
                          <a:spcPts val="0"/>
                        </a:spcAft>
                      </a:pPr>
                      <a:r>
                        <a:rPr lang="en-GB" sz="1600" b="1" kern="1200" dirty="0" smtClean="0">
                          <a:solidFill>
                            <a:srgbClr val="000000"/>
                          </a:solidFill>
                          <a:latin typeface="Arial"/>
                          <a:ea typeface="Times New Roman"/>
                          <a:cs typeface="Times New Roman"/>
                        </a:rPr>
                        <a:t>76.3</a:t>
                      </a:r>
                      <a:endParaRPr lang="en-GB" sz="1600" b="1" kern="1200" dirty="0">
                        <a:solidFill>
                          <a:srgbClr val="000000"/>
                        </a:solidFill>
                        <a:latin typeface="Arial"/>
                        <a:ea typeface="Times New Roman"/>
                        <a:cs typeface="Times New Roman"/>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914400" rtl="0" eaLnBrk="0" fontAlgn="base" latinLnBrk="0" hangingPunct="0">
                        <a:lnSpc>
                          <a:spcPts val="1275"/>
                        </a:lnSpc>
                        <a:spcBef>
                          <a:spcPts val="0"/>
                        </a:spcBef>
                        <a:spcAft>
                          <a:spcPts val="0"/>
                        </a:spcAft>
                      </a:pPr>
                      <a:r>
                        <a:rPr lang="en-GB" sz="1600" b="1" kern="1200" dirty="0" smtClean="0">
                          <a:solidFill>
                            <a:srgbClr val="000000"/>
                          </a:solidFill>
                          <a:latin typeface="Arial"/>
                          <a:ea typeface="Times New Roman"/>
                          <a:cs typeface="Times New Roman"/>
                        </a:rPr>
                        <a:t>57.8</a:t>
                      </a:r>
                      <a:endParaRPr lang="en-GB" sz="1600" b="1" kern="1200" dirty="0">
                        <a:solidFill>
                          <a:srgbClr val="000000"/>
                        </a:solidFill>
                        <a:latin typeface="Arial"/>
                        <a:ea typeface="Times New Roman"/>
                        <a:cs typeface="Times New Roman"/>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73106127"/>
                  </a:ext>
                </a:extLst>
              </a:tr>
              <a:tr h="323203">
                <a:tc>
                  <a:txBody>
                    <a:bodyPr/>
                    <a:lstStyle/>
                    <a:p>
                      <a:pPr marL="0" algn="ctr" defTabSz="914400" rtl="0" eaLnBrk="0" fontAlgn="base" latinLnBrk="0" hangingPunct="0">
                        <a:lnSpc>
                          <a:spcPts val="1275"/>
                        </a:lnSpc>
                        <a:spcBef>
                          <a:spcPts val="0"/>
                        </a:spcBef>
                        <a:spcAft>
                          <a:spcPts val="0"/>
                        </a:spcAft>
                      </a:pPr>
                      <a:r>
                        <a:rPr lang="en-GB" sz="1600" b="1" kern="1200" dirty="0" smtClean="0">
                          <a:solidFill>
                            <a:srgbClr val="000000"/>
                          </a:solidFill>
                          <a:latin typeface="Arial"/>
                          <a:ea typeface="Times New Roman"/>
                          <a:cs typeface="Times New Roman"/>
                        </a:rPr>
                        <a:t>97</a:t>
                      </a:r>
                      <a:endParaRPr lang="en-GB" sz="1600" b="1" kern="1200" dirty="0">
                        <a:solidFill>
                          <a:srgbClr val="000000"/>
                        </a:solidFill>
                        <a:latin typeface="Arial"/>
                        <a:ea typeface="Times New Roman"/>
                        <a:cs typeface="Times New Roman"/>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914400" rtl="0" eaLnBrk="0" fontAlgn="base" latinLnBrk="0" hangingPunct="0">
                        <a:lnSpc>
                          <a:spcPts val="1275"/>
                        </a:lnSpc>
                        <a:spcBef>
                          <a:spcPts val="0"/>
                        </a:spcBef>
                        <a:spcAft>
                          <a:spcPts val="0"/>
                        </a:spcAft>
                      </a:pPr>
                      <a:r>
                        <a:rPr lang="en-GB" sz="1600" b="1" kern="1200" dirty="0" smtClean="0">
                          <a:solidFill>
                            <a:srgbClr val="000000"/>
                          </a:solidFill>
                          <a:latin typeface="Arial"/>
                          <a:ea typeface="Times New Roman"/>
                          <a:cs typeface="Times New Roman"/>
                        </a:rPr>
                        <a:t>120</a:t>
                      </a:r>
                      <a:endParaRPr lang="en-GB" sz="1600" b="1" kern="1200" dirty="0">
                        <a:solidFill>
                          <a:srgbClr val="000000"/>
                        </a:solidFill>
                        <a:latin typeface="Arial"/>
                        <a:ea typeface="Times New Roman"/>
                        <a:cs typeface="Times New Roman"/>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eaLnBrk="0" fontAlgn="base" hangingPunct="0">
                        <a:lnSpc>
                          <a:spcPts val="1275"/>
                        </a:lnSpc>
                        <a:spcBef>
                          <a:spcPts val="0"/>
                        </a:spcBef>
                        <a:spcAft>
                          <a:spcPts val="0"/>
                        </a:spcAft>
                      </a:pPr>
                      <a:r>
                        <a:rPr lang="en-GB" sz="1600" b="1" kern="1200" dirty="0" smtClean="0">
                          <a:solidFill>
                            <a:srgbClr val="000000"/>
                          </a:solidFill>
                          <a:latin typeface="Arial"/>
                          <a:ea typeface="Times New Roman"/>
                          <a:cs typeface="Times New Roman"/>
                        </a:rPr>
                        <a:t>Aquinas</a:t>
                      </a:r>
                      <a:endParaRPr lang="en-GB" sz="1600" b="1" kern="1200" dirty="0">
                        <a:solidFill>
                          <a:srgbClr val="000000"/>
                        </a:solidFill>
                        <a:latin typeface="Arial"/>
                        <a:ea typeface="Times New Roman"/>
                        <a:cs typeface="Times New Roman"/>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eaLnBrk="0" fontAlgn="base" hangingPunct="0">
                        <a:lnSpc>
                          <a:spcPts val="1275"/>
                        </a:lnSpc>
                        <a:spcBef>
                          <a:spcPts val="0"/>
                        </a:spcBef>
                        <a:spcAft>
                          <a:spcPts val="0"/>
                        </a:spcAft>
                      </a:pPr>
                      <a:r>
                        <a:rPr lang="en-GB" sz="1600" b="1" kern="1200" dirty="0" smtClean="0">
                          <a:solidFill>
                            <a:srgbClr val="000000"/>
                          </a:solidFill>
                          <a:latin typeface="Arial"/>
                          <a:ea typeface="Times New Roman"/>
                          <a:cs typeface="Times New Roman"/>
                        </a:rPr>
                        <a:t>Belfast</a:t>
                      </a:r>
                      <a:endParaRPr lang="en-GB" sz="1600" b="1" kern="1200" dirty="0">
                        <a:solidFill>
                          <a:srgbClr val="000000"/>
                        </a:solidFill>
                        <a:latin typeface="Arial"/>
                        <a:ea typeface="Times New Roman"/>
                        <a:cs typeface="Times New Roman"/>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914400" rtl="0" eaLnBrk="0" fontAlgn="base" latinLnBrk="0" hangingPunct="0">
                        <a:lnSpc>
                          <a:spcPts val="1275"/>
                        </a:lnSpc>
                        <a:spcBef>
                          <a:spcPts val="0"/>
                        </a:spcBef>
                        <a:spcAft>
                          <a:spcPts val="0"/>
                        </a:spcAft>
                      </a:pPr>
                      <a:r>
                        <a:rPr lang="en-GB" sz="1600" b="1" kern="1200" dirty="0" smtClean="0">
                          <a:solidFill>
                            <a:srgbClr val="000000"/>
                          </a:solidFill>
                          <a:latin typeface="Arial"/>
                          <a:ea typeface="Times New Roman"/>
                          <a:cs typeface="Times New Roman"/>
                        </a:rPr>
                        <a:t>77.1</a:t>
                      </a:r>
                      <a:endParaRPr lang="en-GB" sz="1600" b="1" kern="1200" dirty="0">
                        <a:solidFill>
                          <a:srgbClr val="000000"/>
                        </a:solidFill>
                        <a:latin typeface="Arial"/>
                        <a:ea typeface="Times New Roman"/>
                        <a:cs typeface="Times New Roman"/>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algn="ctr" defTabSz="914400" rtl="0" eaLnBrk="0" fontAlgn="base" latinLnBrk="0" hangingPunct="0">
                        <a:lnSpc>
                          <a:spcPts val="1275"/>
                        </a:lnSpc>
                        <a:spcBef>
                          <a:spcPts val="0"/>
                        </a:spcBef>
                        <a:spcAft>
                          <a:spcPts val="0"/>
                        </a:spcAft>
                      </a:pPr>
                      <a:r>
                        <a:rPr lang="en-GB" sz="1600" b="1" kern="1200" dirty="0" smtClean="0">
                          <a:solidFill>
                            <a:srgbClr val="000000"/>
                          </a:solidFill>
                          <a:latin typeface="Arial"/>
                          <a:ea typeface="Times New Roman"/>
                          <a:cs typeface="Times New Roman"/>
                        </a:rPr>
                        <a:t>55.8</a:t>
                      </a:r>
                      <a:endParaRPr lang="en-GB" sz="1600" b="1" kern="1200" dirty="0">
                        <a:solidFill>
                          <a:srgbClr val="000000"/>
                        </a:solidFill>
                        <a:latin typeface="Arial"/>
                        <a:ea typeface="Times New Roman"/>
                        <a:cs typeface="Times New Roman"/>
                      </a:endParaRP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6850093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12"/>
          <p:cNvSpPr>
            <a:spLocks noChangeArrowheads="1"/>
          </p:cNvSpPr>
          <p:nvPr/>
        </p:nvSpPr>
        <p:spPr bwMode="auto">
          <a:xfrm>
            <a:off x="1259632" y="1152737"/>
            <a:ext cx="7993633" cy="122870"/>
          </a:xfrm>
          <a:prstGeom prst="rect">
            <a:avLst/>
          </a:prstGeom>
          <a:solidFill>
            <a:srgbClr val="993366"/>
          </a:solidFill>
          <a:ln w="19050">
            <a:solidFill>
              <a:schemeClr val="tx1"/>
            </a:solidFill>
            <a:miter lim="800000"/>
            <a:headEnd/>
            <a:tailEnd/>
          </a:ln>
        </p:spPr>
        <p:txBody>
          <a:bodyPr wrap="none" anchor="ctr"/>
          <a:lstStyle/>
          <a:p>
            <a:endParaRPr lang="en-US"/>
          </a:p>
        </p:txBody>
      </p:sp>
      <p:sp>
        <p:nvSpPr>
          <p:cNvPr id="4" name="Rectangle 10"/>
          <p:cNvSpPr>
            <a:spLocks noChangeArrowheads="1"/>
          </p:cNvSpPr>
          <p:nvPr/>
        </p:nvSpPr>
        <p:spPr bwMode="auto">
          <a:xfrm>
            <a:off x="1547664" y="333376"/>
            <a:ext cx="7596336" cy="769441"/>
          </a:xfrm>
          <a:prstGeom prst="rect">
            <a:avLst/>
          </a:prstGeom>
          <a:noFill/>
          <a:ln w="9525">
            <a:noFill/>
            <a:miter lim="800000"/>
            <a:headEnd/>
            <a:tailEnd/>
          </a:ln>
        </p:spPr>
        <p:txBody>
          <a:bodyPr wrap="square">
            <a:spAutoFit/>
          </a:bodyPr>
          <a:lstStyle/>
          <a:p>
            <a:r>
              <a:rPr lang="en-GB" sz="4000" b="1" dirty="0"/>
              <a:t>Pupil Success </a:t>
            </a:r>
            <a:r>
              <a:rPr lang="en-GB" sz="4400" b="1" dirty="0" smtClean="0"/>
              <a:t> </a:t>
            </a:r>
            <a:r>
              <a:rPr lang="en-GB" sz="4000" b="1" dirty="0"/>
              <a:t>– </a:t>
            </a:r>
            <a:r>
              <a:rPr lang="en-GB" sz="4000" b="1" dirty="0" smtClean="0"/>
              <a:t>Sport </a:t>
            </a:r>
            <a:endParaRPr lang="en-GB" sz="4000" b="1" dirty="0"/>
          </a:p>
        </p:txBody>
      </p:sp>
      <p:sp>
        <p:nvSpPr>
          <p:cNvPr id="6" name="Rectangle 5"/>
          <p:cNvSpPr/>
          <p:nvPr/>
        </p:nvSpPr>
        <p:spPr>
          <a:xfrm>
            <a:off x="6623585" y="1436193"/>
            <a:ext cx="2484919" cy="1846659"/>
          </a:xfrm>
          <a:prstGeom prst="rect">
            <a:avLst/>
          </a:prstGeom>
        </p:spPr>
        <p:txBody>
          <a:bodyPr wrap="square">
            <a:spAutoFit/>
          </a:bodyPr>
          <a:lstStyle/>
          <a:p>
            <a:pPr marL="1074738" indent="-1074738"/>
            <a:endParaRPr lang="en-GB" sz="2000" b="1" dirty="0"/>
          </a:p>
          <a:p>
            <a:pPr marL="1074738" indent="-1074738"/>
            <a:endParaRPr lang="en-GB" sz="2000" b="1" dirty="0" smtClean="0"/>
          </a:p>
          <a:p>
            <a:pPr marL="1074738" indent="-1074738"/>
            <a:r>
              <a:rPr lang="en-GB" sz="2000" b="1" dirty="0"/>
              <a:t>	</a:t>
            </a:r>
            <a:endParaRPr lang="en-GB" sz="2000" b="1" dirty="0" smtClean="0"/>
          </a:p>
          <a:p>
            <a:pPr>
              <a:spcAft>
                <a:spcPts val="600"/>
              </a:spcAft>
            </a:pPr>
            <a:r>
              <a:rPr lang="en-GB" b="1" dirty="0" smtClean="0"/>
              <a:t>Pupils are successful at Ulster, Irish and  UK level</a:t>
            </a:r>
            <a:endParaRPr lang="en-GB" b="1" dirty="0"/>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25199" t="5600" r="18102" b="25802"/>
          <a:stretch/>
        </p:blipFill>
        <p:spPr>
          <a:xfrm>
            <a:off x="2123728" y="1559179"/>
            <a:ext cx="3799116" cy="3447346"/>
          </a:xfrm>
          <a:prstGeom prst="rect">
            <a:avLst/>
          </a:prstGeom>
        </p:spPr>
      </p:pic>
    </p:spTree>
    <p:extLst>
      <p:ext uri="{BB962C8B-B14F-4D97-AF65-F5344CB8AC3E}">
        <p14:creationId xmlns:p14="http://schemas.microsoft.com/office/powerpoint/2010/main" val="24293568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12098</TotalTime>
  <Words>1793</Words>
  <Application>Microsoft Office PowerPoint</Application>
  <PresentationFormat>On-screen Show (16:9)</PresentationFormat>
  <Paragraphs>270</Paragraphs>
  <Slides>19</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Calibri</vt:lpstr>
      <vt:lpstr>Calibri Light</vt:lpstr>
      <vt:lpstr>Comic Sans MS</vt:lpstr>
      <vt:lpstr>Goudy Stout</vt:lpstr>
      <vt:lpstr>Monotype Corsiva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C2K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 Manning</dc:creator>
  <cp:lastModifiedBy>N Connery</cp:lastModifiedBy>
  <cp:revision>91</cp:revision>
  <cp:lastPrinted>2018-01-05T12:52:47Z</cp:lastPrinted>
  <dcterms:created xsi:type="dcterms:W3CDTF">2016-01-15T08:55:15Z</dcterms:created>
  <dcterms:modified xsi:type="dcterms:W3CDTF">2018-01-05T14:08:37Z</dcterms:modified>
</cp:coreProperties>
</file>