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7" r:id="rId2"/>
    <p:sldId id="286" r:id="rId3"/>
    <p:sldId id="305" r:id="rId4"/>
    <p:sldId id="411" r:id="rId5"/>
    <p:sldId id="277" r:id="rId6"/>
    <p:sldId id="408" r:id="rId7"/>
    <p:sldId id="360" r:id="rId8"/>
    <p:sldId id="409" r:id="rId9"/>
    <p:sldId id="362" r:id="rId10"/>
    <p:sldId id="363" r:id="rId11"/>
    <p:sldId id="356" r:id="rId12"/>
    <p:sldId id="387" r:id="rId13"/>
    <p:sldId id="341" r:id="rId14"/>
    <p:sldId id="347" r:id="rId15"/>
    <p:sldId id="345" r:id="rId16"/>
    <p:sldId id="344" r:id="rId17"/>
    <p:sldId id="388" r:id="rId18"/>
    <p:sldId id="389" r:id="rId19"/>
    <p:sldId id="390" r:id="rId20"/>
    <p:sldId id="410" r:id="rId21"/>
    <p:sldId id="391" r:id="rId22"/>
    <p:sldId id="394" r:id="rId23"/>
    <p:sldId id="395" r:id="rId24"/>
    <p:sldId id="397" r:id="rId25"/>
    <p:sldId id="406"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D08585-BF2F-41AA-B514-E63C315B65FE}"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376A3-B8B8-4B9E-8930-C9B5941AA200}" type="slidenum">
              <a:rPr lang="en-GB" smtClean="0"/>
              <a:t>‹#›</a:t>
            </a:fld>
            <a:endParaRPr lang="en-GB"/>
          </a:p>
        </p:txBody>
      </p:sp>
    </p:spTree>
    <p:extLst>
      <p:ext uri="{BB962C8B-B14F-4D97-AF65-F5344CB8AC3E}">
        <p14:creationId xmlns:p14="http://schemas.microsoft.com/office/powerpoint/2010/main" val="92665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9D91608D-42D3-42DA-BF3A-B52D13F2E3AF}" type="slidenum">
              <a:rPr lang="en-GB" smtClean="0">
                <a:latin typeface="Arial" charset="0"/>
              </a:rPr>
              <a:pPr/>
              <a:t>1</a:t>
            </a:fld>
            <a:endParaRPr lang="en-GB">
              <a:latin typeface="Arial" charset="0"/>
            </a:endParaRPr>
          </a:p>
        </p:txBody>
      </p:sp>
      <p:sp>
        <p:nvSpPr>
          <p:cNvPr id="17410" name="Rectangle 2"/>
          <p:cNvSpPr>
            <a:spLocks noGrp="1" noRot="1" noChangeAspect="1" noChangeArrowheads="1" noTextEdit="1"/>
          </p:cNvSpPr>
          <p:nvPr>
            <p:ph type="sldImg"/>
          </p:nvPr>
        </p:nvSpPr>
        <p:spPr>
          <a:xfrm>
            <a:off x="107950" y="739775"/>
            <a:ext cx="6581775" cy="3703638"/>
          </a:xfrm>
          <a:ln/>
        </p:spPr>
      </p:sp>
      <p:sp>
        <p:nvSpPr>
          <p:cNvPr id="17411"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57235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DFFE4344-690A-4687-9054-137256123694}" type="slidenum">
              <a:rPr lang="en-GB" smtClean="0">
                <a:latin typeface="Arial" charset="0"/>
              </a:rPr>
              <a:pPr/>
              <a:t>10</a:t>
            </a:fld>
            <a:endParaRPr lang="en-GB">
              <a:latin typeface="Arial" charset="0"/>
            </a:endParaRPr>
          </a:p>
        </p:txBody>
      </p:sp>
      <p:sp>
        <p:nvSpPr>
          <p:cNvPr id="131074" name="Rectangle 2"/>
          <p:cNvSpPr>
            <a:spLocks noGrp="1" noRot="1" noChangeAspect="1" noChangeArrowheads="1" noTextEdit="1"/>
          </p:cNvSpPr>
          <p:nvPr>
            <p:ph type="sldImg"/>
          </p:nvPr>
        </p:nvSpPr>
        <p:spPr>
          <a:xfrm>
            <a:off x="107950" y="739775"/>
            <a:ext cx="6581775" cy="3703638"/>
          </a:xfrm>
          <a:ln/>
        </p:spPr>
      </p:sp>
      <p:sp>
        <p:nvSpPr>
          <p:cNvPr id="131075"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8843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DFFE4344-690A-4687-9054-137256123694}" type="slidenum">
              <a:rPr lang="en-GB" smtClean="0">
                <a:latin typeface="Arial" charset="0"/>
              </a:rPr>
              <a:pPr/>
              <a:t>11</a:t>
            </a:fld>
            <a:endParaRPr lang="en-GB">
              <a:latin typeface="Arial" charset="0"/>
            </a:endParaRPr>
          </a:p>
        </p:txBody>
      </p:sp>
      <p:sp>
        <p:nvSpPr>
          <p:cNvPr id="131074" name="Rectangle 2"/>
          <p:cNvSpPr>
            <a:spLocks noGrp="1" noRot="1" noChangeAspect="1" noChangeArrowheads="1" noTextEdit="1"/>
          </p:cNvSpPr>
          <p:nvPr>
            <p:ph type="sldImg"/>
          </p:nvPr>
        </p:nvSpPr>
        <p:spPr>
          <a:xfrm>
            <a:off x="107950" y="739775"/>
            <a:ext cx="6581775" cy="3703638"/>
          </a:xfrm>
          <a:ln/>
        </p:spPr>
      </p:sp>
      <p:sp>
        <p:nvSpPr>
          <p:cNvPr id="131075" name="Rectangle 3"/>
          <p:cNvSpPr>
            <a:spLocks noGrp="1" noChangeArrowheads="1"/>
          </p:cNvSpPr>
          <p:nvPr>
            <p:ph type="body" idx="1"/>
          </p:nvPr>
        </p:nvSpPr>
        <p:spPr>
          <a:noFill/>
          <a:ln/>
        </p:spPr>
        <p:txBody>
          <a:bodyPr/>
          <a:lstStyle/>
          <a:p>
            <a:pPr eaLnBrk="1" hangingPunct="1"/>
            <a:r>
              <a:rPr lang="en-US" dirty="0">
                <a:latin typeface="Arial" charset="0"/>
              </a:rPr>
              <a:t>Welcome</a:t>
            </a:r>
            <a:r>
              <a:rPr lang="en-US" baseline="0" dirty="0">
                <a:latin typeface="Arial" charset="0"/>
              </a:rPr>
              <a:t> parents, my name is Debbie Ingram and I will be Head of Year for your girls for the next two years.</a:t>
            </a:r>
            <a:endParaRPr lang="en-US" dirty="0">
              <a:latin typeface="Arial" charset="0"/>
            </a:endParaRPr>
          </a:p>
        </p:txBody>
      </p:sp>
    </p:spTree>
    <p:extLst>
      <p:ext uri="{BB962C8B-B14F-4D97-AF65-F5344CB8AC3E}">
        <p14:creationId xmlns:p14="http://schemas.microsoft.com/office/powerpoint/2010/main" val="36099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DEE826E7-1E41-4CA0-8351-CDEDC5975B15}" type="slidenum">
              <a:rPr lang="en-GB" smtClean="0">
                <a:latin typeface="Arial" charset="0"/>
              </a:rPr>
              <a:pPr/>
              <a:t>12</a:t>
            </a:fld>
            <a:endParaRPr lang="en-GB">
              <a:latin typeface="Arial" charset="0"/>
            </a:endParaRPr>
          </a:p>
        </p:txBody>
      </p:sp>
      <p:sp>
        <p:nvSpPr>
          <p:cNvPr id="122882" name="Rectangle 2"/>
          <p:cNvSpPr>
            <a:spLocks noGrp="1" noRot="1" noChangeAspect="1" noChangeArrowheads="1" noTextEdit="1"/>
          </p:cNvSpPr>
          <p:nvPr>
            <p:ph type="sldImg"/>
          </p:nvPr>
        </p:nvSpPr>
        <p:spPr>
          <a:xfrm>
            <a:off x="107950" y="739775"/>
            <a:ext cx="6581775" cy="3703638"/>
          </a:xfrm>
          <a:ln/>
        </p:spPr>
      </p:sp>
      <p:sp>
        <p:nvSpPr>
          <p:cNvPr id="122883" name="Rectangle 3"/>
          <p:cNvSpPr>
            <a:spLocks noGrp="1" noChangeArrowheads="1"/>
          </p:cNvSpPr>
          <p:nvPr>
            <p:ph type="body" idx="1"/>
          </p:nvPr>
        </p:nvSpPr>
        <p:spPr>
          <a:noFill/>
          <a:ln/>
        </p:spPr>
        <p:txBody>
          <a:bodyPr/>
          <a:lstStyle/>
          <a:p>
            <a:pPr eaLnBrk="1" hangingPunct="1"/>
            <a:r>
              <a:rPr lang="en-US" dirty="0">
                <a:latin typeface="Arial" charset="0"/>
              </a:rPr>
              <a:t>I thought</a:t>
            </a:r>
            <a:r>
              <a:rPr lang="en-US" baseline="0" dirty="0">
                <a:latin typeface="Arial" charset="0"/>
              </a:rPr>
              <a:t> it might be helpful to outline the pastoral structure here at Strathearn.  </a:t>
            </a:r>
          </a:p>
          <a:p>
            <a:pPr eaLnBrk="1" hangingPunct="1"/>
            <a:endParaRPr lang="en-US" baseline="0" dirty="0">
              <a:latin typeface="Arial" charset="0"/>
            </a:endParaRPr>
          </a:p>
          <a:p>
            <a:pPr eaLnBrk="1" hangingPunct="1"/>
            <a:r>
              <a:rPr lang="en-US" baseline="0" dirty="0">
                <a:latin typeface="Arial" charset="0"/>
              </a:rPr>
              <a:t>Day to day support comes from the girls form tutors  - who they see every morning and once a week for LLW.  They are the first port of call for the pupils for most pastoral issues.  </a:t>
            </a:r>
          </a:p>
          <a:p>
            <a:pPr eaLnBrk="1" hangingPunct="1"/>
            <a:endParaRPr lang="en-US" baseline="0" dirty="0">
              <a:latin typeface="Arial" charset="0"/>
            </a:endParaRPr>
          </a:p>
          <a:p>
            <a:pPr eaLnBrk="1" hangingPunct="1"/>
            <a:r>
              <a:rPr lang="en-US" baseline="0" dirty="0">
                <a:latin typeface="Arial" charset="0"/>
              </a:rPr>
              <a:t>Then there is me – my role is to support the Tutors and of course you and your daughters.  Please feel free to contact me about any concerning issues you have regarding your daughter’s pastoral and academic well being.  </a:t>
            </a:r>
          </a:p>
          <a:p>
            <a:pPr eaLnBrk="1" hangingPunct="1"/>
            <a:endParaRPr lang="en-US" baseline="0" dirty="0">
              <a:latin typeface="Arial" charset="0"/>
            </a:endParaRPr>
          </a:p>
          <a:p>
            <a:pPr eaLnBrk="1" hangingPunct="1"/>
            <a:r>
              <a:rPr lang="en-US" baseline="0" dirty="0" err="1">
                <a:latin typeface="Arial" charset="0"/>
              </a:rPr>
              <a:t>Ms</a:t>
            </a:r>
            <a:r>
              <a:rPr lang="en-US" baseline="0" dirty="0">
                <a:latin typeface="Arial" charset="0"/>
              </a:rPr>
              <a:t> Stevenson offers Study support during the girls Personal Study time and each form class has a dedicated Careers period each week with a Careers teacher.  </a:t>
            </a:r>
          </a:p>
          <a:p>
            <a:pPr eaLnBrk="1" hangingPunct="1"/>
            <a:endParaRPr lang="en-US" baseline="0" dirty="0">
              <a:latin typeface="Arial" charset="0"/>
            </a:endParaRPr>
          </a:p>
          <a:p>
            <a:pPr eaLnBrk="1" hangingPunct="1"/>
            <a:r>
              <a:rPr lang="en-US" baseline="0" dirty="0">
                <a:latin typeface="Arial" charset="0"/>
              </a:rPr>
              <a:t>Our Vice Principal for  Pastoral care is </a:t>
            </a:r>
            <a:r>
              <a:rPr lang="en-US" baseline="0" dirty="0" err="1">
                <a:latin typeface="Arial" charset="0"/>
              </a:rPr>
              <a:t>Mrs</a:t>
            </a:r>
            <a:r>
              <a:rPr lang="en-US" baseline="0" dirty="0">
                <a:latin typeface="Arial" charset="0"/>
              </a:rPr>
              <a:t> Sinnerton.</a:t>
            </a:r>
            <a:endParaRPr lang="en-US" dirty="0">
              <a:latin typeface="Arial" charset="0"/>
            </a:endParaRPr>
          </a:p>
        </p:txBody>
      </p:sp>
    </p:spTree>
    <p:extLst>
      <p:ext uri="{BB962C8B-B14F-4D97-AF65-F5344CB8AC3E}">
        <p14:creationId xmlns:p14="http://schemas.microsoft.com/office/powerpoint/2010/main" val="224621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0EEF73D5-B588-4A64-AC72-18C3C7E7FBF2}" type="slidenum">
              <a:rPr lang="en-GB" smtClean="0">
                <a:latin typeface="Arial" charset="0"/>
              </a:rPr>
              <a:pPr/>
              <a:t>13</a:t>
            </a:fld>
            <a:endParaRPr lang="en-GB">
              <a:latin typeface="Arial" charset="0"/>
            </a:endParaRPr>
          </a:p>
        </p:txBody>
      </p:sp>
      <p:sp>
        <p:nvSpPr>
          <p:cNvPr id="124930" name="Rectangle 2"/>
          <p:cNvSpPr>
            <a:spLocks noGrp="1" noRot="1" noChangeAspect="1" noChangeArrowheads="1" noTextEdit="1"/>
          </p:cNvSpPr>
          <p:nvPr>
            <p:ph type="sldImg"/>
          </p:nvPr>
        </p:nvSpPr>
        <p:spPr>
          <a:xfrm>
            <a:off x="107950" y="739775"/>
            <a:ext cx="6581775" cy="3703638"/>
          </a:xfrm>
          <a:ln/>
        </p:spPr>
      </p:sp>
      <p:sp>
        <p:nvSpPr>
          <p:cNvPr id="124931" name="Rectangle 3"/>
          <p:cNvSpPr>
            <a:spLocks noGrp="1" noChangeArrowheads="1"/>
          </p:cNvSpPr>
          <p:nvPr>
            <p:ph type="body" idx="1"/>
          </p:nvPr>
        </p:nvSpPr>
        <p:spPr>
          <a:noFill/>
          <a:ln/>
        </p:spPr>
        <p:txBody>
          <a:bodyPr/>
          <a:lstStyle/>
          <a:p>
            <a:pPr eaLnBrk="1" hangingPunct="1"/>
            <a:r>
              <a:rPr lang="en-US" dirty="0">
                <a:latin typeface="Arial" charset="0"/>
              </a:rPr>
              <a:t>Obviously</a:t>
            </a:r>
            <a:r>
              <a:rPr lang="en-US" baseline="0" dirty="0">
                <a:latin typeface="Arial" charset="0"/>
              </a:rPr>
              <a:t> there have been a number of changes in school and we are all adjusting to the new normal, but I think its important to focus on the positive and highlight some of the opportunities for our L6 pupils.  </a:t>
            </a:r>
          </a:p>
          <a:p>
            <a:pPr eaLnBrk="1" hangingPunct="1"/>
            <a:endParaRPr lang="en-US" baseline="0" dirty="0">
              <a:latin typeface="Arial" charset="0"/>
            </a:endParaRPr>
          </a:p>
          <a:p>
            <a:pPr eaLnBrk="1" hangingPunct="1"/>
            <a:r>
              <a:rPr lang="en-US" baseline="0" dirty="0">
                <a:latin typeface="Arial" charset="0"/>
              </a:rPr>
              <a:t>They how have study periods on their timetable allowing them to manage their workload as they adjust to A level study</a:t>
            </a:r>
          </a:p>
          <a:p>
            <a:pPr eaLnBrk="1" hangingPunct="1"/>
            <a:endParaRPr lang="en-US" baseline="0" dirty="0">
              <a:latin typeface="Arial" charset="0"/>
            </a:endParaRPr>
          </a:p>
          <a:p>
            <a:pPr eaLnBrk="1" hangingPunct="1"/>
            <a:r>
              <a:rPr lang="en-US" baseline="0" dirty="0">
                <a:latin typeface="Arial" charset="0"/>
              </a:rPr>
              <a:t>They will notice subjects teachers at A level assume a level of maturity and independence in their students.  </a:t>
            </a:r>
          </a:p>
          <a:p>
            <a:pPr eaLnBrk="1" hangingPunct="1"/>
            <a:endParaRPr lang="en-US" baseline="0" dirty="0">
              <a:latin typeface="Arial" charset="0"/>
            </a:endParaRPr>
          </a:p>
          <a:p>
            <a:pPr eaLnBrk="1" hangingPunct="1"/>
            <a:r>
              <a:rPr lang="en-US" baseline="0" dirty="0">
                <a:latin typeface="Arial" charset="0"/>
              </a:rPr>
              <a:t>Finally, students are allowed attend with a greater degree of flexibility as they do not have to come to school until their first teaching period of that day and can leave after their last.  </a:t>
            </a:r>
          </a:p>
          <a:p>
            <a:pPr eaLnBrk="1" hangingPunct="1"/>
            <a:endParaRPr lang="en-US" baseline="0" dirty="0">
              <a:latin typeface="Arial" charset="0"/>
            </a:endParaRPr>
          </a:p>
          <a:p>
            <a:pPr eaLnBrk="1" hangingPunct="1"/>
            <a:r>
              <a:rPr lang="en-US" baseline="0" dirty="0">
                <a:latin typeface="Arial" charset="0"/>
              </a:rPr>
              <a:t>I hope they enjoy these new found privileges </a:t>
            </a:r>
            <a:endParaRPr lang="en-US" dirty="0">
              <a:latin typeface="Arial" charset="0"/>
            </a:endParaRPr>
          </a:p>
        </p:txBody>
      </p:sp>
    </p:spTree>
    <p:extLst>
      <p:ext uri="{BB962C8B-B14F-4D97-AF65-F5344CB8AC3E}">
        <p14:creationId xmlns:p14="http://schemas.microsoft.com/office/powerpoint/2010/main" val="32462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0EEF73D5-B588-4A64-AC72-18C3C7E7FBF2}" type="slidenum">
              <a:rPr lang="en-GB" smtClean="0">
                <a:latin typeface="Arial" charset="0"/>
              </a:rPr>
              <a:pPr/>
              <a:t>14</a:t>
            </a:fld>
            <a:endParaRPr lang="en-GB">
              <a:latin typeface="Arial" charset="0"/>
            </a:endParaRPr>
          </a:p>
        </p:txBody>
      </p:sp>
      <p:sp>
        <p:nvSpPr>
          <p:cNvPr id="124930" name="Rectangle 2"/>
          <p:cNvSpPr>
            <a:spLocks noGrp="1" noRot="1" noChangeAspect="1" noChangeArrowheads="1" noTextEdit="1"/>
          </p:cNvSpPr>
          <p:nvPr>
            <p:ph type="sldImg"/>
          </p:nvPr>
        </p:nvSpPr>
        <p:spPr>
          <a:xfrm>
            <a:off x="107950" y="739775"/>
            <a:ext cx="6581775" cy="3703638"/>
          </a:xfrm>
          <a:ln/>
        </p:spPr>
      </p:sp>
      <p:sp>
        <p:nvSpPr>
          <p:cNvPr id="124931" name="Rectangle 3"/>
          <p:cNvSpPr>
            <a:spLocks noGrp="1" noChangeArrowheads="1"/>
          </p:cNvSpPr>
          <p:nvPr>
            <p:ph type="body" idx="1"/>
          </p:nvPr>
        </p:nvSpPr>
        <p:spPr>
          <a:noFill/>
          <a:ln/>
        </p:spPr>
        <p:txBody>
          <a:bodyPr/>
          <a:lstStyle/>
          <a:p>
            <a:pPr eaLnBrk="1" hangingPunct="1"/>
            <a:r>
              <a:rPr lang="en-US" dirty="0">
                <a:latin typeface="Arial" charset="0"/>
              </a:rPr>
              <a:t>With mor</a:t>
            </a:r>
            <a:r>
              <a:rPr lang="en-US" baseline="0" dirty="0">
                <a:latin typeface="Arial" charset="0"/>
              </a:rPr>
              <a:t>e privilege comes more responsibility!</a:t>
            </a:r>
          </a:p>
          <a:p>
            <a:pPr eaLnBrk="1" hangingPunct="1"/>
            <a:endParaRPr lang="en-US" baseline="0" dirty="0">
              <a:latin typeface="Arial" charset="0"/>
            </a:endParaRPr>
          </a:p>
          <a:p>
            <a:pPr eaLnBrk="1" hangingPunct="1"/>
            <a:r>
              <a:rPr lang="en-US" baseline="0" dirty="0">
                <a:latin typeface="Arial" charset="0"/>
              </a:rPr>
              <a:t>Our 6</a:t>
            </a:r>
            <a:r>
              <a:rPr lang="en-US" baseline="30000" dirty="0">
                <a:latin typeface="Arial" charset="0"/>
              </a:rPr>
              <a:t>th</a:t>
            </a:r>
            <a:r>
              <a:rPr lang="en-US" baseline="0" dirty="0">
                <a:latin typeface="Arial" charset="0"/>
              </a:rPr>
              <a:t> year pupils are role  models for the younger year groups!</a:t>
            </a:r>
          </a:p>
          <a:p>
            <a:pPr eaLnBrk="1" hangingPunct="1"/>
            <a:endParaRPr lang="en-US" baseline="0" dirty="0">
              <a:latin typeface="Arial" charset="0"/>
            </a:endParaRPr>
          </a:p>
          <a:p>
            <a:pPr eaLnBrk="1" hangingPunct="1"/>
            <a:r>
              <a:rPr lang="en-US" dirty="0">
                <a:latin typeface="Arial" charset="0"/>
              </a:rPr>
              <a:t>Therefore, Its is key that all student</a:t>
            </a:r>
            <a:r>
              <a:rPr lang="en-US" baseline="0" dirty="0">
                <a:latin typeface="Arial" charset="0"/>
              </a:rPr>
              <a:t>s attend school regularly and are punctual in their time keeping.  This will help them manage workload and deadlines successfully.</a:t>
            </a:r>
          </a:p>
          <a:p>
            <a:pPr eaLnBrk="1" hangingPunct="1"/>
            <a:endParaRPr lang="en-US" baseline="0" dirty="0">
              <a:latin typeface="Arial" charset="0"/>
            </a:endParaRPr>
          </a:p>
          <a:p>
            <a:pPr eaLnBrk="1" hangingPunct="1"/>
            <a:r>
              <a:rPr lang="en-US" baseline="0" dirty="0">
                <a:latin typeface="Arial" charset="0"/>
              </a:rPr>
              <a:t>Details of these are set out in the 6</a:t>
            </a:r>
            <a:r>
              <a:rPr lang="en-US" baseline="30000" dirty="0">
                <a:latin typeface="Arial" charset="0"/>
              </a:rPr>
              <a:t>th</a:t>
            </a:r>
            <a:r>
              <a:rPr lang="en-US" baseline="0" dirty="0">
                <a:latin typeface="Arial" charset="0"/>
              </a:rPr>
              <a:t> form agreements that the girls have already signed.</a:t>
            </a:r>
          </a:p>
          <a:p>
            <a:pPr eaLnBrk="1" hangingPunct="1"/>
            <a:endParaRPr lang="en-US" baseline="0" dirty="0">
              <a:latin typeface="Arial" charset="0"/>
            </a:endParaRPr>
          </a:p>
          <a:p>
            <a:pPr eaLnBrk="1" hangingPunct="1"/>
            <a:endParaRPr lang="en-US" baseline="0" dirty="0">
              <a:latin typeface="Arial" charset="0"/>
            </a:endParaRPr>
          </a:p>
          <a:p>
            <a:pPr eaLnBrk="1" hangingPunct="1"/>
            <a:endParaRPr lang="en-US" dirty="0">
              <a:latin typeface="Arial" charset="0"/>
            </a:endParaRPr>
          </a:p>
        </p:txBody>
      </p:sp>
    </p:spTree>
    <p:extLst>
      <p:ext uri="{BB962C8B-B14F-4D97-AF65-F5344CB8AC3E}">
        <p14:creationId xmlns:p14="http://schemas.microsoft.com/office/powerpoint/2010/main" val="1182393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F97965B7-1870-4DEE-848E-FEB1E4E73051}" type="slidenum">
              <a:rPr lang="en-GB" smtClean="0">
                <a:latin typeface="Arial" charset="0"/>
              </a:rPr>
              <a:pPr/>
              <a:t>15</a:t>
            </a:fld>
            <a:endParaRPr lang="en-GB">
              <a:latin typeface="Arial" charset="0"/>
            </a:endParaRPr>
          </a:p>
        </p:txBody>
      </p:sp>
      <p:sp>
        <p:nvSpPr>
          <p:cNvPr id="126978" name="Rectangle 2"/>
          <p:cNvSpPr>
            <a:spLocks noGrp="1" noRot="1" noChangeAspect="1" noChangeArrowheads="1" noTextEdit="1"/>
          </p:cNvSpPr>
          <p:nvPr>
            <p:ph type="sldImg"/>
          </p:nvPr>
        </p:nvSpPr>
        <p:spPr>
          <a:xfrm>
            <a:off x="107950" y="739775"/>
            <a:ext cx="6581775" cy="3703638"/>
          </a:xfrm>
          <a:ln/>
        </p:spPr>
      </p:sp>
      <p:sp>
        <p:nvSpPr>
          <p:cNvPr id="126979" name="Rectangle 3"/>
          <p:cNvSpPr>
            <a:spLocks noGrp="1" noChangeArrowheads="1"/>
          </p:cNvSpPr>
          <p:nvPr>
            <p:ph type="body" idx="1"/>
          </p:nvPr>
        </p:nvSpPr>
        <p:spPr>
          <a:noFill/>
          <a:ln/>
        </p:spPr>
        <p:txBody>
          <a:bodyPr/>
          <a:lstStyle/>
          <a:p>
            <a:pPr eaLnBrk="1" hangingPunct="1"/>
            <a:r>
              <a:rPr lang="en-US" dirty="0">
                <a:latin typeface="Arial" charset="0"/>
              </a:rPr>
              <a:t>Pupils wil</a:t>
            </a:r>
            <a:r>
              <a:rPr lang="en-US" baseline="0" dirty="0">
                <a:latin typeface="Arial" charset="0"/>
              </a:rPr>
              <a:t>l adjust to A Level study if they manage from outset</a:t>
            </a:r>
          </a:p>
          <a:p>
            <a:pPr eaLnBrk="1" hangingPunct="1"/>
            <a:endParaRPr lang="en-US" baseline="0" dirty="0">
              <a:latin typeface="Arial" charset="0"/>
            </a:endParaRPr>
          </a:p>
          <a:p>
            <a:pPr marL="342900" indent="-342900">
              <a:buFont typeface="Arial" pitchFamily="34" charset="0"/>
              <a:buChar char="•"/>
            </a:pPr>
            <a:r>
              <a:rPr lang="en-GB" sz="1200" dirty="0">
                <a:latin typeface="Calibri" pitchFamily="34" charset="0"/>
              </a:rPr>
              <a:t>Good attendance,</a:t>
            </a:r>
            <a:r>
              <a:rPr lang="en-GB" sz="1200" baseline="0" dirty="0">
                <a:latin typeface="Calibri" pitchFamily="34" charset="0"/>
              </a:rPr>
              <a:t> </a:t>
            </a:r>
            <a:r>
              <a:rPr lang="en-GB" sz="1200" dirty="0">
                <a:latin typeface="Calibri" pitchFamily="34" charset="0"/>
              </a:rPr>
              <a:t>good organisation and take a Proactive approach to their</a:t>
            </a:r>
            <a:r>
              <a:rPr lang="en-GB" sz="1200" baseline="0" dirty="0">
                <a:latin typeface="Calibri" pitchFamily="34" charset="0"/>
              </a:rPr>
              <a:t> studies</a:t>
            </a:r>
            <a:endParaRPr lang="en-GB" sz="1200" dirty="0">
              <a:latin typeface="Calibri" pitchFamily="34" charset="0"/>
            </a:endParaRPr>
          </a:p>
          <a:p>
            <a:pPr marL="0" indent="0">
              <a:buFont typeface="Arial" pitchFamily="34" charset="0"/>
              <a:buNone/>
            </a:pPr>
            <a:endParaRPr lang="en-GB" sz="1200" dirty="0">
              <a:latin typeface="Calibri" pitchFamily="34" charset="0"/>
            </a:endParaRPr>
          </a:p>
          <a:p>
            <a:pPr marL="0" indent="0">
              <a:buFont typeface="Arial" pitchFamily="34" charset="0"/>
              <a:buNone/>
            </a:pPr>
            <a:r>
              <a:rPr lang="en-GB" sz="1200" dirty="0">
                <a:latin typeface="Calibri" pitchFamily="34" charset="0"/>
              </a:rPr>
              <a:t>If</a:t>
            </a:r>
            <a:r>
              <a:rPr lang="en-GB" sz="1200" baseline="0" dirty="0">
                <a:latin typeface="Calibri" pitchFamily="34" charset="0"/>
              </a:rPr>
              <a:t> a student feels they are falling behind or aren’t coping, we are here to support them and early intervention is always best. </a:t>
            </a:r>
          </a:p>
          <a:p>
            <a:pPr marL="0" indent="0">
              <a:buFont typeface="Arial" pitchFamily="34" charset="0"/>
              <a:buNone/>
            </a:pPr>
            <a:endParaRPr lang="en-GB" sz="1200" baseline="0" dirty="0">
              <a:latin typeface="Calibri" pitchFamily="34" charset="0"/>
            </a:endParaRPr>
          </a:p>
          <a:p>
            <a:pPr marL="0" indent="0">
              <a:buFont typeface="Arial" pitchFamily="34" charset="0"/>
              <a:buNone/>
            </a:pPr>
            <a:endParaRPr lang="en-GB" sz="1200" dirty="0">
              <a:latin typeface="Calibri" pitchFamily="34" charset="0"/>
            </a:endParaRPr>
          </a:p>
          <a:p>
            <a:pPr eaLnBrk="1" hangingPunct="1"/>
            <a:r>
              <a:rPr lang="en-US" baseline="0" dirty="0">
                <a:latin typeface="Arial" charset="0"/>
              </a:rPr>
              <a:t> </a:t>
            </a:r>
            <a:endParaRPr lang="en-US" dirty="0">
              <a:latin typeface="Arial" charset="0"/>
            </a:endParaRPr>
          </a:p>
        </p:txBody>
      </p:sp>
    </p:spTree>
    <p:extLst>
      <p:ext uri="{BB962C8B-B14F-4D97-AF65-F5344CB8AC3E}">
        <p14:creationId xmlns:p14="http://schemas.microsoft.com/office/powerpoint/2010/main" val="210436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383DBF54-348F-4524-B118-B05A4E1966E7}" type="slidenum">
              <a:rPr lang="en-GB" smtClean="0">
                <a:latin typeface="Arial" charset="0"/>
              </a:rPr>
              <a:pPr/>
              <a:t>16</a:t>
            </a:fld>
            <a:endParaRPr lang="en-GB">
              <a:latin typeface="Arial" charset="0"/>
            </a:endParaRPr>
          </a:p>
        </p:txBody>
      </p:sp>
      <p:sp>
        <p:nvSpPr>
          <p:cNvPr id="129026" name="Rectangle 2"/>
          <p:cNvSpPr>
            <a:spLocks noGrp="1" noRot="1" noChangeAspect="1" noChangeArrowheads="1" noTextEdit="1"/>
          </p:cNvSpPr>
          <p:nvPr>
            <p:ph type="sldImg"/>
          </p:nvPr>
        </p:nvSpPr>
        <p:spPr>
          <a:xfrm>
            <a:off x="107950" y="739775"/>
            <a:ext cx="6581775" cy="3703638"/>
          </a:xfrm>
          <a:ln/>
        </p:spPr>
      </p:sp>
      <p:sp>
        <p:nvSpPr>
          <p:cNvPr id="129027" name="Rectangle 3"/>
          <p:cNvSpPr>
            <a:spLocks noGrp="1" noChangeArrowheads="1"/>
          </p:cNvSpPr>
          <p:nvPr>
            <p:ph type="body" idx="1"/>
          </p:nvPr>
        </p:nvSpPr>
        <p:spPr>
          <a:noFill/>
          <a:ln/>
        </p:spPr>
        <p:txBody>
          <a:bodyPr/>
          <a:lstStyle/>
          <a:p>
            <a:pPr eaLnBrk="1" hangingPunct="1"/>
            <a:r>
              <a:rPr lang="en-US" dirty="0">
                <a:latin typeface="Arial" charset="0"/>
              </a:rPr>
              <a:t>Finally,</a:t>
            </a:r>
            <a:r>
              <a:rPr lang="en-US" baseline="0" dirty="0">
                <a:latin typeface="Arial" charset="0"/>
              </a:rPr>
              <a:t> a few pointers that will help parents and students understand if they are not coping with Sixth year life.</a:t>
            </a:r>
          </a:p>
          <a:p>
            <a:pPr eaLnBrk="1" hangingPunct="1"/>
            <a:endParaRPr lang="en-US" baseline="0" dirty="0">
              <a:latin typeface="Arial" charset="0"/>
            </a:endParaRPr>
          </a:p>
          <a:p>
            <a:pPr eaLnBrk="1" hangingPunct="1"/>
            <a:r>
              <a:rPr lang="en-US" baseline="0" dirty="0">
                <a:latin typeface="Arial" charset="0"/>
              </a:rPr>
              <a:t>We are looking sat these issues along with a Time Management Unit in LLW over the coming weeks - hopefully the girls will gain some valuable tools from this.</a:t>
            </a:r>
          </a:p>
          <a:p>
            <a:pPr eaLnBrk="1" hangingPunct="1"/>
            <a:endParaRPr lang="en-US" baseline="0" dirty="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rPr>
              <a:t>However, </a:t>
            </a:r>
            <a:r>
              <a:rPr lang="en-GB" sz="1200" dirty="0">
                <a:latin typeface="Calibri" pitchFamily="34" charset="0"/>
              </a:rPr>
              <a:t>If</a:t>
            </a:r>
            <a:r>
              <a:rPr lang="en-GB" sz="1200" baseline="0" dirty="0">
                <a:latin typeface="Calibri" pitchFamily="34" charset="0"/>
              </a:rPr>
              <a:t> a student feels they are falling behind or aren’t coping, we are here to support them - early intervention is always best so please encourage them to talk to us if they feel like this is happening.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aseline="0" dirty="0">
              <a:latin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aseline="0" dirty="0">
                <a:latin typeface="Calibri" pitchFamily="34" charset="0"/>
              </a:rPr>
              <a:t>I look forward to hopefully seeing you all face to face in this not too distant future.</a:t>
            </a:r>
          </a:p>
          <a:p>
            <a:pPr eaLnBrk="1" hangingPunct="1"/>
            <a:endParaRPr lang="en-US" dirty="0">
              <a:latin typeface="Arial" charset="0"/>
            </a:endParaRPr>
          </a:p>
        </p:txBody>
      </p:sp>
    </p:spTree>
    <p:extLst>
      <p:ext uri="{BB962C8B-B14F-4D97-AF65-F5344CB8AC3E}">
        <p14:creationId xmlns:p14="http://schemas.microsoft.com/office/powerpoint/2010/main" val="3895943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3110C7F6-EF10-46C9-8F2E-4335BD8A1495}" type="slidenum">
              <a:rPr lang="en-GB" smtClean="0">
                <a:latin typeface="Arial" charset="0"/>
              </a:rPr>
              <a:pPr/>
              <a:t>17</a:t>
            </a:fld>
            <a:endParaRPr lang="en-GB">
              <a:latin typeface="Arial" charset="0"/>
            </a:endParaRPr>
          </a:p>
        </p:txBody>
      </p:sp>
      <p:sp>
        <p:nvSpPr>
          <p:cNvPr id="143362" name="Rectangle 2"/>
          <p:cNvSpPr>
            <a:spLocks noGrp="1" noRot="1" noChangeAspect="1" noChangeArrowheads="1" noTextEdit="1"/>
          </p:cNvSpPr>
          <p:nvPr>
            <p:ph type="sldImg"/>
          </p:nvPr>
        </p:nvSpPr>
        <p:spPr>
          <a:xfrm>
            <a:off x="2836863" y="498475"/>
            <a:ext cx="4440237" cy="2497138"/>
          </a:xfrm>
          <a:ln/>
        </p:spPr>
      </p:sp>
      <p:sp>
        <p:nvSpPr>
          <p:cNvPr id="143363" name="Rectangle 3"/>
          <p:cNvSpPr>
            <a:spLocks noGrp="1" noChangeArrowheads="1"/>
          </p:cNvSpPr>
          <p:nvPr>
            <p:ph type="body" idx="1"/>
          </p:nvPr>
        </p:nvSpPr>
        <p:spPr>
          <a:noFill/>
          <a:ln/>
        </p:spPr>
        <p:txBody>
          <a:bodyPr/>
          <a:lstStyle/>
          <a:p>
            <a:pPr eaLnBrk="1" hangingPunct="1"/>
            <a:r>
              <a:rPr lang="en-GB" dirty="0">
                <a:latin typeface="Arial" charset="0"/>
              </a:rPr>
              <a:t>	</a:t>
            </a:r>
          </a:p>
        </p:txBody>
      </p:sp>
    </p:spTree>
    <p:extLst>
      <p:ext uri="{BB962C8B-B14F-4D97-AF65-F5344CB8AC3E}">
        <p14:creationId xmlns:p14="http://schemas.microsoft.com/office/powerpoint/2010/main" val="1858463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186AC0DD-C673-4EAB-B192-5D8E5E4C8A9E}" type="slidenum">
              <a:rPr lang="en-GB" smtClean="0">
                <a:latin typeface="Arial" charset="0"/>
              </a:rPr>
              <a:pPr/>
              <a:t>18</a:t>
            </a:fld>
            <a:endParaRPr lang="en-GB">
              <a:latin typeface="Arial" charset="0"/>
            </a:endParaRPr>
          </a:p>
        </p:txBody>
      </p:sp>
      <p:sp>
        <p:nvSpPr>
          <p:cNvPr id="145410" name="Rectangle 2"/>
          <p:cNvSpPr>
            <a:spLocks noGrp="1" noRot="1" noChangeAspect="1" noChangeArrowheads="1" noTextEdit="1"/>
          </p:cNvSpPr>
          <p:nvPr>
            <p:ph type="sldImg"/>
          </p:nvPr>
        </p:nvSpPr>
        <p:spPr>
          <a:xfrm>
            <a:off x="2836863" y="498475"/>
            <a:ext cx="4440237" cy="2497138"/>
          </a:xfrm>
          <a:ln/>
        </p:spPr>
      </p:sp>
      <p:sp>
        <p:nvSpPr>
          <p:cNvPr id="145411" name="Rectangle 3"/>
          <p:cNvSpPr>
            <a:spLocks noGrp="1" noChangeArrowheads="1"/>
          </p:cNvSpPr>
          <p:nvPr>
            <p:ph type="body" idx="1"/>
          </p:nvPr>
        </p:nvSpPr>
        <p:spPr>
          <a:noFill/>
          <a:ln/>
        </p:spPr>
        <p:txBody>
          <a:bodyPr/>
          <a:lstStyle/>
          <a:p>
            <a:pPr eaLnBrk="1" hangingPunct="1"/>
            <a:r>
              <a:rPr lang="en-GB" dirty="0">
                <a:latin typeface="Arial" charset="0"/>
              </a:rPr>
              <a:t>	</a:t>
            </a:r>
          </a:p>
        </p:txBody>
      </p:sp>
    </p:spTree>
    <p:extLst>
      <p:ext uri="{BB962C8B-B14F-4D97-AF65-F5344CB8AC3E}">
        <p14:creationId xmlns:p14="http://schemas.microsoft.com/office/powerpoint/2010/main" val="241661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9CC99C29-FD6D-4698-B91B-F9A5A65BC6F9}" type="slidenum">
              <a:rPr lang="en-GB" smtClean="0">
                <a:latin typeface="Arial" charset="0"/>
              </a:rPr>
              <a:pPr/>
              <a:t>19</a:t>
            </a:fld>
            <a:endParaRPr lang="en-GB">
              <a:latin typeface="Arial" charset="0"/>
            </a:endParaRPr>
          </a:p>
        </p:txBody>
      </p:sp>
      <p:sp>
        <p:nvSpPr>
          <p:cNvPr id="147458" name="Rectangle 2"/>
          <p:cNvSpPr>
            <a:spLocks noGrp="1" noRot="1" noChangeAspect="1" noChangeArrowheads="1" noTextEdit="1"/>
          </p:cNvSpPr>
          <p:nvPr>
            <p:ph type="sldImg"/>
          </p:nvPr>
        </p:nvSpPr>
        <p:spPr>
          <a:xfrm>
            <a:off x="2836863" y="498475"/>
            <a:ext cx="4440237" cy="2497138"/>
          </a:xfrm>
          <a:ln/>
        </p:spPr>
      </p:sp>
      <p:sp>
        <p:nvSpPr>
          <p:cNvPr id="147459" name="Rectangle 3"/>
          <p:cNvSpPr>
            <a:spLocks noGrp="1" noChangeArrowheads="1"/>
          </p:cNvSpPr>
          <p:nvPr>
            <p:ph type="body" idx="1"/>
          </p:nvPr>
        </p:nvSpPr>
        <p:spPr>
          <a:noFill/>
          <a:ln/>
        </p:spPr>
        <p:txBody>
          <a:bodyPr/>
          <a:lstStyle/>
          <a:p>
            <a:pPr eaLnBrk="1" hangingPunct="1"/>
            <a:r>
              <a:rPr lang="en-GB" dirty="0">
                <a:latin typeface="Arial" charset="0"/>
              </a:rPr>
              <a:t>	</a:t>
            </a:r>
          </a:p>
        </p:txBody>
      </p:sp>
    </p:spTree>
    <p:extLst>
      <p:ext uri="{BB962C8B-B14F-4D97-AF65-F5344CB8AC3E}">
        <p14:creationId xmlns:p14="http://schemas.microsoft.com/office/powerpoint/2010/main" val="276891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A8921E9F-2177-491A-9B0B-9376ABD98341}" type="slidenum">
              <a:rPr lang="en-GB" smtClean="0">
                <a:latin typeface="Arial" charset="0"/>
              </a:rPr>
              <a:pPr/>
              <a:t>2</a:t>
            </a:fld>
            <a:endParaRPr lang="en-GB">
              <a:latin typeface="Arial" charset="0"/>
            </a:endParaRPr>
          </a:p>
        </p:txBody>
      </p:sp>
      <p:sp>
        <p:nvSpPr>
          <p:cNvPr id="21506" name="Rectangle 2"/>
          <p:cNvSpPr>
            <a:spLocks noGrp="1" noRot="1" noChangeAspect="1" noChangeArrowheads="1" noTextEdit="1"/>
          </p:cNvSpPr>
          <p:nvPr>
            <p:ph type="sldImg"/>
          </p:nvPr>
        </p:nvSpPr>
        <p:spPr>
          <a:xfrm>
            <a:off x="107950" y="739775"/>
            <a:ext cx="6581775" cy="3703638"/>
          </a:xfrm>
          <a:ln/>
        </p:spPr>
      </p:sp>
      <p:sp>
        <p:nvSpPr>
          <p:cNvPr id="21507"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8988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C098977D-EA62-424D-B1B8-6B36F9430FAA}" type="slidenum">
              <a:rPr lang="en-GB" smtClean="0">
                <a:latin typeface="Arial" charset="0"/>
              </a:rPr>
              <a:pPr/>
              <a:t>20</a:t>
            </a:fld>
            <a:endParaRPr lang="en-GB">
              <a:latin typeface="Arial" charset="0"/>
            </a:endParaRPr>
          </a:p>
        </p:txBody>
      </p:sp>
      <p:sp>
        <p:nvSpPr>
          <p:cNvPr id="153602" name="Rectangle 2"/>
          <p:cNvSpPr>
            <a:spLocks noGrp="1" noRot="1" noChangeAspect="1" noChangeArrowheads="1" noTextEdit="1"/>
          </p:cNvSpPr>
          <p:nvPr>
            <p:ph type="sldImg"/>
          </p:nvPr>
        </p:nvSpPr>
        <p:spPr>
          <a:xfrm>
            <a:off x="2836863" y="498475"/>
            <a:ext cx="4440237" cy="2497138"/>
          </a:xfrm>
          <a:ln/>
        </p:spPr>
      </p:sp>
      <p:sp>
        <p:nvSpPr>
          <p:cNvPr id="153603" name="Rectangle 3"/>
          <p:cNvSpPr>
            <a:spLocks noGrp="1" noChangeArrowheads="1"/>
          </p:cNvSpPr>
          <p:nvPr>
            <p:ph type="body" idx="1"/>
          </p:nvPr>
        </p:nvSpPr>
        <p:spPr>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56060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2DEB4CC6-3EBD-4965-81FA-4731C2B4BE38}" type="slidenum">
              <a:rPr lang="en-GB" smtClean="0">
                <a:latin typeface="Arial" charset="0"/>
              </a:rPr>
              <a:pPr/>
              <a:t>21</a:t>
            </a:fld>
            <a:endParaRPr lang="en-GB">
              <a:latin typeface="Arial" charset="0"/>
            </a:endParaRPr>
          </a:p>
        </p:txBody>
      </p:sp>
      <p:sp>
        <p:nvSpPr>
          <p:cNvPr id="149506" name="Rectangle 2"/>
          <p:cNvSpPr>
            <a:spLocks noGrp="1" noRot="1" noChangeAspect="1" noChangeArrowheads="1" noTextEdit="1"/>
          </p:cNvSpPr>
          <p:nvPr>
            <p:ph type="sldImg"/>
          </p:nvPr>
        </p:nvSpPr>
        <p:spPr>
          <a:xfrm>
            <a:off x="2836863" y="498475"/>
            <a:ext cx="4440237" cy="2497138"/>
          </a:xfrm>
          <a:ln/>
        </p:spPr>
      </p:sp>
      <p:sp>
        <p:nvSpPr>
          <p:cNvPr id="149507" name="Rectangle 3"/>
          <p:cNvSpPr>
            <a:spLocks noGrp="1" noChangeArrowheads="1"/>
          </p:cNvSpPr>
          <p:nvPr>
            <p:ph type="body" idx="1"/>
          </p:nvPr>
        </p:nvSpPr>
        <p:spPr>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196845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C098977D-EA62-424D-B1B8-6B36F9430FAA}" type="slidenum">
              <a:rPr lang="en-GB" smtClean="0">
                <a:latin typeface="Arial" charset="0"/>
              </a:rPr>
              <a:pPr/>
              <a:t>22</a:t>
            </a:fld>
            <a:endParaRPr lang="en-GB">
              <a:latin typeface="Arial" charset="0"/>
            </a:endParaRPr>
          </a:p>
        </p:txBody>
      </p:sp>
      <p:sp>
        <p:nvSpPr>
          <p:cNvPr id="153602" name="Rectangle 2"/>
          <p:cNvSpPr>
            <a:spLocks noGrp="1" noRot="1" noChangeAspect="1" noChangeArrowheads="1" noTextEdit="1"/>
          </p:cNvSpPr>
          <p:nvPr>
            <p:ph type="sldImg"/>
          </p:nvPr>
        </p:nvSpPr>
        <p:spPr>
          <a:xfrm>
            <a:off x="2836863" y="498475"/>
            <a:ext cx="4440237" cy="2497138"/>
          </a:xfrm>
          <a:ln/>
        </p:spPr>
      </p:sp>
      <p:sp>
        <p:nvSpPr>
          <p:cNvPr id="153603" name="Rectangle 3"/>
          <p:cNvSpPr>
            <a:spLocks noGrp="1" noChangeArrowheads="1"/>
          </p:cNvSpPr>
          <p:nvPr>
            <p:ph type="body" idx="1"/>
          </p:nvPr>
        </p:nvSpPr>
        <p:spPr>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153955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0921343E-0156-4382-9D53-BBB238DAE445}" type="slidenum">
              <a:rPr lang="en-GB" smtClean="0">
                <a:latin typeface="Arial" charset="0"/>
              </a:rPr>
              <a:pPr/>
              <a:t>23</a:t>
            </a:fld>
            <a:endParaRPr lang="en-GB">
              <a:latin typeface="Arial" charset="0"/>
            </a:endParaRPr>
          </a:p>
        </p:txBody>
      </p:sp>
      <p:sp>
        <p:nvSpPr>
          <p:cNvPr id="155650" name="Rectangle 2"/>
          <p:cNvSpPr>
            <a:spLocks noGrp="1" noRot="1" noChangeAspect="1" noChangeArrowheads="1" noTextEdit="1"/>
          </p:cNvSpPr>
          <p:nvPr>
            <p:ph type="sldImg"/>
          </p:nvPr>
        </p:nvSpPr>
        <p:spPr>
          <a:xfrm>
            <a:off x="2836863" y="498475"/>
            <a:ext cx="4440237" cy="2497138"/>
          </a:xfrm>
          <a:ln/>
        </p:spPr>
      </p:sp>
      <p:sp>
        <p:nvSpPr>
          <p:cNvPr id="155651" name="Rectangle 3"/>
          <p:cNvSpPr>
            <a:spLocks noGrp="1" noChangeArrowheads="1"/>
          </p:cNvSpPr>
          <p:nvPr>
            <p:ph type="body" idx="1"/>
          </p:nvPr>
        </p:nvSpPr>
        <p:spPr>
          <a:noFill/>
          <a:ln/>
        </p:spPr>
        <p:txBody>
          <a:bodyPr/>
          <a:lstStyle/>
          <a:p>
            <a:pPr eaLnBrk="1" hangingPunct="1"/>
            <a:endParaRPr lang="en-GB" dirty="0">
              <a:latin typeface="Arial" charset="0"/>
            </a:endParaRPr>
          </a:p>
        </p:txBody>
      </p:sp>
    </p:spTree>
    <p:extLst>
      <p:ext uri="{BB962C8B-B14F-4D97-AF65-F5344CB8AC3E}">
        <p14:creationId xmlns:p14="http://schemas.microsoft.com/office/powerpoint/2010/main" val="3492428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0788010E-33F8-44C9-AC66-3EEFA31AC36A}" type="slidenum">
              <a:rPr lang="en-GB" smtClean="0">
                <a:latin typeface="Arial" charset="0"/>
              </a:rPr>
              <a:pPr/>
              <a:t>24</a:t>
            </a:fld>
            <a:endParaRPr lang="en-GB">
              <a:latin typeface="Arial" charset="0"/>
            </a:endParaRPr>
          </a:p>
        </p:txBody>
      </p:sp>
      <p:sp>
        <p:nvSpPr>
          <p:cNvPr id="157698" name="Rectangle 2"/>
          <p:cNvSpPr>
            <a:spLocks noGrp="1" noRot="1" noChangeAspect="1" noChangeArrowheads="1" noTextEdit="1"/>
          </p:cNvSpPr>
          <p:nvPr>
            <p:ph type="sldImg"/>
          </p:nvPr>
        </p:nvSpPr>
        <p:spPr>
          <a:xfrm>
            <a:off x="2836863" y="498475"/>
            <a:ext cx="4440237" cy="2497138"/>
          </a:xfrm>
          <a:ln/>
        </p:spPr>
      </p:sp>
      <p:sp>
        <p:nvSpPr>
          <p:cNvPr id="157699" name="Rectangle 3"/>
          <p:cNvSpPr>
            <a:spLocks noGrp="1" noChangeArrowheads="1"/>
          </p:cNvSpPr>
          <p:nvPr>
            <p:ph type="body" idx="1"/>
          </p:nvPr>
        </p:nvSpPr>
        <p:spPr>
          <a:noFill/>
          <a:ln/>
        </p:spPr>
        <p:txBody>
          <a:bodyPr/>
          <a:lstStyle/>
          <a:p>
            <a:pPr eaLnBrk="1" hangingPunct="1"/>
            <a:r>
              <a:rPr lang="en-GB" dirty="0">
                <a:latin typeface="Arial" charset="0"/>
              </a:rPr>
              <a:t>	</a:t>
            </a:r>
          </a:p>
        </p:txBody>
      </p:sp>
    </p:spTree>
    <p:extLst>
      <p:ext uri="{BB962C8B-B14F-4D97-AF65-F5344CB8AC3E}">
        <p14:creationId xmlns:p14="http://schemas.microsoft.com/office/powerpoint/2010/main" val="4257930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9242168E-8822-4F8C-9045-3D0D271B7118}" type="slidenum">
              <a:rPr lang="en-GB" smtClean="0">
                <a:latin typeface="Arial" charset="0"/>
              </a:rPr>
              <a:pPr/>
              <a:t>25</a:t>
            </a:fld>
            <a:endParaRPr lang="en-GB">
              <a:latin typeface="Arial" charset="0"/>
            </a:endParaRPr>
          </a:p>
        </p:txBody>
      </p:sp>
      <p:sp>
        <p:nvSpPr>
          <p:cNvPr id="167938" name="Rectangle 2"/>
          <p:cNvSpPr>
            <a:spLocks noGrp="1" noRot="1" noChangeAspect="1" noChangeArrowheads="1" noTextEdit="1"/>
          </p:cNvSpPr>
          <p:nvPr>
            <p:ph type="sldImg"/>
          </p:nvPr>
        </p:nvSpPr>
        <p:spPr>
          <a:xfrm>
            <a:off x="2836863" y="498475"/>
            <a:ext cx="4440237" cy="2497138"/>
          </a:xfrm>
          <a:ln/>
        </p:spPr>
      </p:sp>
      <p:sp>
        <p:nvSpPr>
          <p:cNvPr id="167939"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8717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70C6EB2-F3FF-4358-927A-70440BDA4AB4}" type="slidenum">
              <a:rPr lang="en-GB" smtClean="0"/>
              <a:pPr>
                <a:defRPr/>
              </a:pPr>
              <a:t>26</a:t>
            </a:fld>
            <a:endParaRPr lang="en-GB"/>
          </a:p>
        </p:txBody>
      </p:sp>
    </p:spTree>
    <p:extLst>
      <p:ext uri="{BB962C8B-B14F-4D97-AF65-F5344CB8AC3E}">
        <p14:creationId xmlns:p14="http://schemas.microsoft.com/office/powerpoint/2010/main" val="164812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9614A74-566C-4BD8-BEBD-C540DA1DCD7B}" type="slidenum">
              <a:rPr lang="en-GB" smtClean="0">
                <a:latin typeface="Arial" charset="0"/>
              </a:rPr>
              <a:pPr/>
              <a:t>3</a:t>
            </a:fld>
            <a:endParaRPr lang="en-GB">
              <a:latin typeface="Arial" charset="0"/>
            </a:endParaRPr>
          </a:p>
        </p:txBody>
      </p:sp>
      <p:sp>
        <p:nvSpPr>
          <p:cNvPr id="19458" name="Rectangle 2"/>
          <p:cNvSpPr>
            <a:spLocks noGrp="1" noRot="1" noChangeAspect="1" noChangeArrowheads="1" noTextEdit="1"/>
          </p:cNvSpPr>
          <p:nvPr>
            <p:ph type="sldImg"/>
          </p:nvPr>
        </p:nvSpPr>
        <p:spPr>
          <a:xfrm>
            <a:off x="107950" y="739775"/>
            <a:ext cx="6581775" cy="3703638"/>
          </a:xfrm>
          <a:ln/>
        </p:spPr>
      </p:sp>
      <p:sp>
        <p:nvSpPr>
          <p:cNvPr id="19459"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5761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F9614A74-566C-4BD8-BEBD-C540DA1DCD7B}" type="slidenum">
              <a:rPr lang="en-GB" smtClean="0">
                <a:latin typeface="Arial" charset="0"/>
              </a:rPr>
              <a:pPr/>
              <a:t>4</a:t>
            </a:fld>
            <a:endParaRPr lang="en-GB">
              <a:latin typeface="Arial" charset="0"/>
            </a:endParaRPr>
          </a:p>
        </p:txBody>
      </p:sp>
      <p:sp>
        <p:nvSpPr>
          <p:cNvPr id="19458" name="Rectangle 2"/>
          <p:cNvSpPr>
            <a:spLocks noGrp="1" noRot="1" noChangeAspect="1" noChangeArrowheads="1" noTextEdit="1"/>
          </p:cNvSpPr>
          <p:nvPr>
            <p:ph type="sldImg"/>
          </p:nvPr>
        </p:nvSpPr>
        <p:spPr>
          <a:xfrm>
            <a:off x="107950" y="739775"/>
            <a:ext cx="6581775" cy="3703638"/>
          </a:xfrm>
          <a:ln/>
        </p:spPr>
      </p:sp>
      <p:sp>
        <p:nvSpPr>
          <p:cNvPr id="19459"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46108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BC7692CC-FD8C-4DCD-A400-6190605E5755}" type="slidenum">
              <a:rPr lang="en-GB" smtClean="0">
                <a:latin typeface="Arial" charset="0"/>
              </a:rPr>
              <a:pPr/>
              <a:t>5</a:t>
            </a:fld>
            <a:endParaRPr lang="en-GB">
              <a:latin typeface="Arial" charset="0"/>
            </a:endParaRPr>
          </a:p>
        </p:txBody>
      </p:sp>
      <p:sp>
        <p:nvSpPr>
          <p:cNvPr id="120834" name="Rectangle 2"/>
          <p:cNvSpPr>
            <a:spLocks noGrp="1" noRot="1" noChangeAspect="1" noChangeArrowheads="1" noTextEdit="1"/>
          </p:cNvSpPr>
          <p:nvPr>
            <p:ph type="sldImg"/>
          </p:nvPr>
        </p:nvSpPr>
        <p:spPr>
          <a:xfrm>
            <a:off x="107950" y="739775"/>
            <a:ext cx="6581775" cy="3703638"/>
          </a:xfrm>
          <a:ln/>
        </p:spPr>
      </p:sp>
      <p:sp>
        <p:nvSpPr>
          <p:cNvPr id="120835" name="Rectangle 3"/>
          <p:cNvSpPr>
            <a:spLocks noGrp="1" noChangeArrowheads="1"/>
          </p:cNvSpPr>
          <p:nvPr>
            <p:ph type="body" idx="1"/>
          </p:nvPr>
        </p:nvSpPr>
        <p:spPr>
          <a:noFill/>
          <a:ln/>
        </p:spPr>
        <p:txBody>
          <a:bodyPr/>
          <a:lstStyle/>
          <a:p>
            <a:endParaRPr lang="en-GB" dirty="0"/>
          </a:p>
          <a:p>
            <a:pPr eaLnBrk="1" hangingPunct="1"/>
            <a:endParaRPr lang="en-US" dirty="0">
              <a:latin typeface="Arial" charset="0"/>
            </a:endParaRPr>
          </a:p>
        </p:txBody>
      </p:sp>
    </p:spTree>
    <p:extLst>
      <p:ext uri="{BB962C8B-B14F-4D97-AF65-F5344CB8AC3E}">
        <p14:creationId xmlns:p14="http://schemas.microsoft.com/office/powerpoint/2010/main" val="302615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6952EA-F826-436E-93E8-0514299CA650}" type="slidenum">
              <a:rPr lang="en-GB" smtClean="0"/>
              <a:pPr>
                <a:defRPr/>
              </a:pPr>
              <a:t>6</a:t>
            </a:fld>
            <a:endParaRPr lang="en-GB"/>
          </a:p>
        </p:txBody>
      </p:sp>
    </p:spTree>
    <p:extLst>
      <p:ext uri="{BB962C8B-B14F-4D97-AF65-F5344CB8AC3E}">
        <p14:creationId xmlns:p14="http://schemas.microsoft.com/office/powerpoint/2010/main" val="5263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6952EA-F826-436E-93E8-0514299CA650}" type="slidenum">
              <a:rPr lang="en-GB" smtClean="0"/>
              <a:pPr>
                <a:defRPr/>
              </a:pPr>
              <a:t>7</a:t>
            </a:fld>
            <a:endParaRPr lang="en-GB"/>
          </a:p>
        </p:txBody>
      </p:sp>
    </p:spTree>
    <p:extLst>
      <p:ext uri="{BB962C8B-B14F-4D97-AF65-F5344CB8AC3E}">
        <p14:creationId xmlns:p14="http://schemas.microsoft.com/office/powerpoint/2010/main" val="391972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6952EA-F826-436E-93E8-0514299CA650}" type="slidenum">
              <a:rPr lang="en-GB" smtClean="0"/>
              <a:pPr>
                <a:defRPr/>
              </a:pPr>
              <a:t>8</a:t>
            </a:fld>
            <a:endParaRPr lang="en-GB"/>
          </a:p>
        </p:txBody>
      </p:sp>
    </p:spTree>
    <p:extLst>
      <p:ext uri="{BB962C8B-B14F-4D97-AF65-F5344CB8AC3E}">
        <p14:creationId xmlns:p14="http://schemas.microsoft.com/office/powerpoint/2010/main" val="1845550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6952EA-F826-436E-93E8-0514299CA650}" type="slidenum">
              <a:rPr lang="en-GB" smtClean="0"/>
              <a:pPr>
                <a:defRPr/>
              </a:pPr>
              <a:t>9</a:t>
            </a:fld>
            <a:endParaRPr lang="en-GB"/>
          </a:p>
        </p:txBody>
      </p:sp>
    </p:spTree>
    <p:extLst>
      <p:ext uri="{BB962C8B-B14F-4D97-AF65-F5344CB8AC3E}">
        <p14:creationId xmlns:p14="http://schemas.microsoft.com/office/powerpoint/2010/main" val="194544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54DB-4F34-452C-97A2-B70D37C1A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76A58A-B000-40B5-A591-89D8EEEC0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34505-ED34-4FC8-A185-5936E28220FE}"/>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50A5E03D-96F0-439D-8956-374E8A820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DDB4D-4319-4247-A7DC-1C70170769E0}"/>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170326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1CCC6-1617-472A-B074-1E7780F75A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858144-C378-4338-80BB-1AB55BA49E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8C60EF-7B90-49C6-8B67-10A3760D4F67}"/>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5A20BB8C-5135-45CE-AF44-C08477CA7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3BC00-D8DF-45C8-ABB6-49A0389F4ED8}"/>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256993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5DD24-84F0-4746-AB6B-4721F5EE05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9D4D0-16B0-4711-BDCA-946DB5E764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E5119C-42A7-48E6-9B8C-4861A29FEE3D}"/>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9FA58E10-F3B4-4590-B0C4-87A5C623B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B5AED5-E8C2-4DC8-ADA3-107A0FE2123F}"/>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139232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BB1D-32D2-4665-895C-76902CCAE8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AD193-386C-4134-8403-00BA62EE5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CB2FD-3FA3-4E01-90C1-90EBD28C5156}"/>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C2558D6A-B281-4A3F-BD51-44E97B54B8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5D6FB-D05A-4171-9607-E9E559B499D8}"/>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197654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5F46-8EB3-4F8F-BB6B-CF4E15CA8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57D1E3-B85F-424E-8353-AE5FEE830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3D221-8AF1-48D5-96B1-075427C54825}"/>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AFBBF934-8F2D-41DE-8E2C-6CF61F95B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BA9752-C7CE-40A3-BC43-088997E154AF}"/>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333906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F3DB-71C0-4EA1-8042-5301F4815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ACD5D7-CCDB-4066-915F-BD14E3307A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AF06A0-F3CB-4D85-9183-146B3AC15B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F8EB28-B31D-4EDC-893C-C0275AE48AEA}"/>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6" name="Footer Placeholder 5">
            <a:extLst>
              <a:ext uri="{FF2B5EF4-FFF2-40B4-BE49-F238E27FC236}">
                <a16:creationId xmlns:a16="http://schemas.microsoft.com/office/drawing/2014/main" id="{77D99A88-59BA-4D1E-AEC2-ED6BA1404E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9B652F-BEE7-4795-8C78-7182DFE1248A}"/>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319442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81CF-8D21-41DE-AF07-413B30D62A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6F559-05AC-4DE5-BC7E-95D5D2ECC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C42967-EEBD-42BC-8055-D5C9E58AE8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95AFB5-0EFD-4562-9360-877CABDC1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94E80A-33BE-4460-93B1-68BE2E842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D3CB2B-D4A5-4431-B9F2-BC1BB292A4F8}"/>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8" name="Footer Placeholder 7">
            <a:extLst>
              <a:ext uri="{FF2B5EF4-FFF2-40B4-BE49-F238E27FC236}">
                <a16:creationId xmlns:a16="http://schemas.microsoft.com/office/drawing/2014/main" id="{C9423DBB-A643-4311-8F68-F8955A54AB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69487C-78FC-43ED-9354-A886130D1411}"/>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319303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5E10E-A39A-4BDC-AF9D-CD7AB7DF83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8AB877-5DCC-49AA-BA08-BAB5C6DBD3A5}"/>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4" name="Footer Placeholder 3">
            <a:extLst>
              <a:ext uri="{FF2B5EF4-FFF2-40B4-BE49-F238E27FC236}">
                <a16:creationId xmlns:a16="http://schemas.microsoft.com/office/drawing/2014/main" id="{B3EF0359-ABAF-442C-B2FA-55FB603316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437068-68E1-43C9-831D-16F7EF92E141}"/>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118998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D60EE-D066-4B36-AE8E-AF5033100DFA}"/>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3" name="Footer Placeholder 2">
            <a:extLst>
              <a:ext uri="{FF2B5EF4-FFF2-40B4-BE49-F238E27FC236}">
                <a16:creationId xmlns:a16="http://schemas.microsoft.com/office/drawing/2014/main" id="{5CC57943-78E3-4351-85EE-F4F2C77927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91E52E-850E-4D94-8ABB-15A6AA403C50}"/>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74296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4BD3-ED1D-4C52-827D-767D9EF4A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8C818F-6BFF-493C-8E4B-8F13BA7029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5184D9-B475-40F8-AA2E-390919D690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676EF9-2B4D-4F69-B3C1-193D743F21F6}"/>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6" name="Footer Placeholder 5">
            <a:extLst>
              <a:ext uri="{FF2B5EF4-FFF2-40B4-BE49-F238E27FC236}">
                <a16:creationId xmlns:a16="http://schemas.microsoft.com/office/drawing/2014/main" id="{78306A77-15C1-4F37-A782-1B1567B64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26CC1D-72E0-4960-94E8-4C8007F71499}"/>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172840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9DA7-16B7-478C-90C2-C5A5BB14F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15312C-1FD4-4EE7-B7EC-557AC5F4B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41845F-1CC3-4F02-8100-7AA78E5BA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34843-C777-4CF7-B223-64AEAD98F0E9}"/>
              </a:ext>
            </a:extLst>
          </p:cNvPr>
          <p:cNvSpPr>
            <a:spLocks noGrp="1"/>
          </p:cNvSpPr>
          <p:nvPr>
            <p:ph type="dt" sz="half" idx="10"/>
          </p:nvPr>
        </p:nvSpPr>
        <p:spPr/>
        <p:txBody>
          <a:bodyPr/>
          <a:lstStyle/>
          <a:p>
            <a:fld id="{7928B4E2-4800-4F62-ABD5-34E479F58B34}" type="datetimeFigureOut">
              <a:rPr lang="en-GB" smtClean="0"/>
              <a:t>06/09/2022</a:t>
            </a:fld>
            <a:endParaRPr lang="en-GB"/>
          </a:p>
        </p:txBody>
      </p:sp>
      <p:sp>
        <p:nvSpPr>
          <p:cNvPr id="6" name="Footer Placeholder 5">
            <a:extLst>
              <a:ext uri="{FF2B5EF4-FFF2-40B4-BE49-F238E27FC236}">
                <a16:creationId xmlns:a16="http://schemas.microsoft.com/office/drawing/2014/main" id="{AF186C93-513C-4896-95D9-1A904322A8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62453E-4C10-4A19-A9F3-DC68C29728AC}"/>
              </a:ext>
            </a:extLst>
          </p:cNvPr>
          <p:cNvSpPr>
            <a:spLocks noGrp="1"/>
          </p:cNvSpPr>
          <p:nvPr>
            <p:ph type="sldNum" sz="quarter" idx="12"/>
          </p:nvPr>
        </p:nvSpPr>
        <p:spPr/>
        <p:txBody>
          <a:bodyPr/>
          <a:lstStyle/>
          <a:p>
            <a:fld id="{AE384790-BE1C-4E3A-949F-3E81AE4BB043}" type="slidenum">
              <a:rPr lang="en-GB" smtClean="0"/>
              <a:t>‹#›</a:t>
            </a:fld>
            <a:endParaRPr lang="en-GB"/>
          </a:p>
        </p:txBody>
      </p:sp>
    </p:spTree>
    <p:extLst>
      <p:ext uri="{BB962C8B-B14F-4D97-AF65-F5344CB8AC3E}">
        <p14:creationId xmlns:p14="http://schemas.microsoft.com/office/powerpoint/2010/main" val="324960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FCA32-1587-427B-8DB1-2F9A7C4BB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AE6458-8D50-4211-A92D-2EBC1EC2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66C39A-8361-41DD-A336-9832E800F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8B4E2-4800-4F62-ABD5-34E479F58B34}" type="datetimeFigureOut">
              <a:rPr lang="en-GB" smtClean="0"/>
              <a:t>06/09/2022</a:t>
            </a:fld>
            <a:endParaRPr lang="en-GB"/>
          </a:p>
        </p:txBody>
      </p:sp>
      <p:sp>
        <p:nvSpPr>
          <p:cNvPr id="5" name="Footer Placeholder 4">
            <a:extLst>
              <a:ext uri="{FF2B5EF4-FFF2-40B4-BE49-F238E27FC236}">
                <a16:creationId xmlns:a16="http://schemas.microsoft.com/office/drawing/2014/main" id="{C7A2D1FF-CEC3-4360-ACFE-2E378E4A7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9D2308-E05D-4033-B3E1-AA4848F6B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84790-BE1C-4E3A-949F-3E81AE4BB043}" type="slidenum">
              <a:rPr lang="en-GB" smtClean="0"/>
              <a:t>‹#›</a:t>
            </a:fld>
            <a:endParaRPr lang="en-GB"/>
          </a:p>
        </p:txBody>
      </p:sp>
    </p:spTree>
    <p:extLst>
      <p:ext uri="{BB962C8B-B14F-4D97-AF65-F5344CB8AC3E}">
        <p14:creationId xmlns:p14="http://schemas.microsoft.com/office/powerpoint/2010/main" val="3262067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ccea.og.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www.jcq.org.uk/" TargetMode="External"/><Relationship Id="rId5" Type="http://schemas.openxmlformats.org/officeDocument/2006/relationships/image" Target="../media/image5.png"/><Relationship Id="rId4" Type="http://schemas.openxmlformats.org/officeDocument/2006/relationships/hyperlink" Target="http://www.ccea.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xfrm>
            <a:off x="8983133" y="6381749"/>
            <a:ext cx="2844800" cy="476251"/>
          </a:xfrm>
          <a:ln/>
        </p:spPr>
        <p:txBody>
          <a:bodyPr/>
          <a:lstStyle/>
          <a:p>
            <a:pPr>
              <a:defRPr/>
            </a:pPr>
            <a:fld id="{E58058FD-E36E-400B-AD1E-FE4C01659885}" type="slidenum">
              <a:rPr lang="en-GB"/>
              <a:pPr>
                <a:defRPr/>
              </a:pPr>
              <a:t>1</a:t>
            </a:fld>
            <a:endParaRPr lang="en-GB" dirty="0"/>
          </a:p>
        </p:txBody>
      </p:sp>
      <p:sp>
        <p:nvSpPr>
          <p:cNvPr id="16386" name="Rectangle 2"/>
          <p:cNvSpPr>
            <a:spLocks noGrp="1" noChangeArrowheads="1"/>
          </p:cNvSpPr>
          <p:nvPr>
            <p:ph type="ctrTitle"/>
          </p:nvPr>
        </p:nvSpPr>
        <p:spPr>
          <a:xfrm>
            <a:off x="1102784" y="500043"/>
            <a:ext cx="10369549" cy="2214579"/>
          </a:xfrm>
        </p:spPr>
        <p:txBody>
          <a:bodyPr/>
          <a:lstStyle/>
          <a:p>
            <a:pPr eaLnBrk="1" hangingPunct="1"/>
            <a:r>
              <a:rPr lang="en-GB" sz="6400" b="1" dirty="0" err="1">
                <a:latin typeface="Calibri" pitchFamily="34" charset="0"/>
              </a:rPr>
              <a:t>Strathearn</a:t>
            </a:r>
            <a:r>
              <a:rPr lang="en-GB" sz="6400" b="1" dirty="0">
                <a:latin typeface="Calibri" pitchFamily="34" charset="0"/>
              </a:rPr>
              <a:t> School</a:t>
            </a:r>
            <a:br>
              <a:rPr lang="en-GB" sz="6400" b="1" dirty="0">
                <a:latin typeface="Calibri" pitchFamily="34" charset="0"/>
              </a:rPr>
            </a:br>
            <a:r>
              <a:rPr lang="en-GB" sz="6400" b="1" dirty="0">
                <a:latin typeface="Calibri" pitchFamily="34" charset="0"/>
              </a:rPr>
              <a:t>Belfast</a:t>
            </a:r>
          </a:p>
        </p:txBody>
      </p:sp>
      <p:sp>
        <p:nvSpPr>
          <p:cNvPr id="16387" name="Rectangle 3"/>
          <p:cNvSpPr>
            <a:spLocks noGrp="1" noChangeArrowheads="1"/>
          </p:cNvSpPr>
          <p:nvPr>
            <p:ph type="subTitle" idx="1"/>
          </p:nvPr>
        </p:nvSpPr>
        <p:spPr>
          <a:xfrm>
            <a:off x="1871133" y="3071809"/>
            <a:ext cx="8534400" cy="2662240"/>
          </a:xfrm>
        </p:spPr>
        <p:txBody>
          <a:bodyPr/>
          <a:lstStyle/>
          <a:p>
            <a:pPr eaLnBrk="1" hangingPunct="1"/>
            <a:endParaRPr lang="en-GB" dirty="0">
              <a:latin typeface="Calibri" pitchFamily="34" charset="0"/>
            </a:endParaRPr>
          </a:p>
          <a:p>
            <a:pPr eaLnBrk="1" hangingPunct="1"/>
            <a:r>
              <a:rPr lang="en-GB" sz="4800" dirty="0">
                <a:latin typeface="Calibri" pitchFamily="34" charset="0"/>
              </a:rPr>
              <a:t>L6 Information Evening</a:t>
            </a:r>
          </a:p>
          <a:p>
            <a:pPr eaLnBrk="1" hangingPunct="1"/>
            <a:r>
              <a:rPr lang="en-GB" sz="5333" dirty="0">
                <a:latin typeface="Calibri" pitchFamily="34" charset="0"/>
              </a:rPr>
              <a:t>2022</a:t>
            </a:r>
          </a:p>
        </p:txBody>
      </p:sp>
      <p:pic>
        <p:nvPicPr>
          <p:cNvPr id="9" name="Picture 8" descr="schoolbadge web colours.jpg"/>
          <p:cNvPicPr>
            <a:picLocks noChangeAspect="1"/>
          </p:cNvPicPr>
          <p:nvPr/>
        </p:nvPicPr>
        <p:blipFill>
          <a:blip r:embed="rId3" cstate="print"/>
          <a:stretch>
            <a:fillRect/>
          </a:stretch>
        </p:blipFill>
        <p:spPr>
          <a:xfrm>
            <a:off x="5238745" y="2500306"/>
            <a:ext cx="1524011" cy="1214447"/>
          </a:xfrm>
          <a:prstGeom prst="rect">
            <a:avLst/>
          </a:prstGeom>
        </p:spPr>
      </p:pic>
      <p:grpSp>
        <p:nvGrpSpPr>
          <p:cNvPr id="10" name="Group 9"/>
          <p:cNvGrpSpPr/>
          <p:nvPr/>
        </p:nvGrpSpPr>
        <p:grpSpPr>
          <a:xfrm>
            <a:off x="4100" y="5688632"/>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69C49BC2-9B64-4C48-A1C3-2DCFF67EFAB3}" type="slidenum">
              <a:rPr lang="en-GB"/>
              <a:pPr>
                <a:defRPr/>
              </a:pPr>
              <a:t>10</a:t>
            </a:fld>
            <a:endParaRPr lang="en-GB"/>
          </a:p>
        </p:txBody>
      </p:sp>
      <p:sp>
        <p:nvSpPr>
          <p:cNvPr id="130049"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C54D8690-0DEE-4984-A80A-AB43D96098F2}" type="slidenum">
              <a:rPr lang="en-GB" sz="1867"/>
              <a:pPr algn="r"/>
              <a:t>10</a:t>
            </a:fld>
            <a:endParaRPr lang="en-GB" sz="1867"/>
          </a:p>
        </p:txBody>
      </p:sp>
      <p:sp>
        <p:nvSpPr>
          <p:cNvPr id="130050" name="Rectangle 2"/>
          <p:cNvSpPr>
            <a:spLocks noGrp="1" noChangeArrowheads="1"/>
          </p:cNvSpPr>
          <p:nvPr>
            <p:ph type="ctrTitle"/>
          </p:nvPr>
        </p:nvSpPr>
        <p:spPr>
          <a:xfrm>
            <a:off x="239184" y="714357"/>
            <a:ext cx="11952816" cy="5000660"/>
          </a:xfrm>
        </p:spPr>
        <p:txBody>
          <a:bodyPr>
            <a:normAutofit fontScale="90000"/>
          </a:bodyPr>
          <a:lstStyle/>
          <a:p>
            <a:pPr eaLnBrk="1" hangingPunct="1"/>
            <a:br>
              <a:rPr lang="en-GB" sz="5333" b="1" dirty="0">
                <a:latin typeface="Calibri" pitchFamily="34" charset="0"/>
              </a:rPr>
            </a:br>
            <a:br>
              <a:rPr lang="en-GB" sz="5333" b="1" dirty="0">
                <a:latin typeface="Calibri" pitchFamily="34" charset="0"/>
              </a:rPr>
            </a:br>
            <a:br>
              <a:rPr lang="en-GB" sz="5333" b="1" dirty="0">
                <a:latin typeface="Calibri" pitchFamily="34" charset="0"/>
              </a:rPr>
            </a:br>
            <a:br>
              <a:rPr lang="en-GB" sz="5333" b="1" dirty="0">
                <a:latin typeface="Calibri" pitchFamily="34" charset="0"/>
              </a:rPr>
            </a:br>
            <a:br>
              <a:rPr lang="en-GB" sz="5333" b="1" dirty="0">
                <a:latin typeface="Calibri" pitchFamily="34" charset="0"/>
              </a:rPr>
            </a:br>
            <a:br>
              <a:rPr lang="en-GB" sz="5333" b="1" dirty="0">
                <a:latin typeface="Calibri" pitchFamily="34" charset="0"/>
              </a:rPr>
            </a:br>
            <a:r>
              <a:rPr lang="en-GB" sz="3733" b="1" dirty="0">
                <a:latin typeface="Calibri" pitchFamily="34" charset="0"/>
                <a:hlinkClick r:id="rId3"/>
              </a:rPr>
              <a:t>www.ccea.og.uk</a:t>
            </a:r>
            <a:br>
              <a:rPr lang="en-GB" sz="3733" b="1" dirty="0">
                <a:latin typeface="Calibri" pitchFamily="34" charset="0"/>
              </a:rPr>
            </a:br>
            <a:endParaRPr lang="en-GB" sz="3733" b="1" dirty="0">
              <a:latin typeface="Calibri" pitchFamily="34" charset="0"/>
            </a:endParaRPr>
          </a:p>
        </p:txBody>
      </p:sp>
      <p:sp>
        <p:nvSpPr>
          <p:cNvPr id="130054" name="Rectangle 6"/>
          <p:cNvSpPr>
            <a:spLocks noGrp="1" noChangeArrowheads="1"/>
          </p:cNvSpPr>
          <p:nvPr>
            <p:ph type="subTitle" idx="1"/>
          </p:nvPr>
        </p:nvSpPr>
        <p:spPr>
          <a:xfrm>
            <a:off x="1871133" y="1989138"/>
            <a:ext cx="8544984" cy="1154111"/>
          </a:xfrm>
        </p:spPr>
        <p:txBody>
          <a:bodyPr/>
          <a:lstStyle/>
          <a:p>
            <a:pPr algn="l" eaLnBrk="1" hangingPunct="1"/>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p:txBody>
      </p:sp>
      <p:pic>
        <p:nvPicPr>
          <p:cNvPr id="9" name="Picture 8"/>
          <p:cNvPicPr/>
          <p:nvPr/>
        </p:nvPicPr>
        <p:blipFill>
          <a:blip r:embed="rId4" cstate="print"/>
          <a:srcRect l="27919" t="19681" r="26047" b="7447"/>
          <a:stretch>
            <a:fillRect/>
          </a:stretch>
        </p:blipFill>
        <p:spPr bwMode="auto">
          <a:xfrm>
            <a:off x="2647899" y="200918"/>
            <a:ext cx="7334301" cy="4429156"/>
          </a:xfrm>
          <a:prstGeom prst="rect">
            <a:avLst/>
          </a:prstGeom>
          <a:noFill/>
          <a:ln w="9525">
            <a:noFill/>
            <a:miter lim="800000"/>
            <a:headEnd/>
            <a:tailEnd/>
          </a:ln>
        </p:spPr>
      </p:pic>
      <p:grpSp>
        <p:nvGrpSpPr>
          <p:cNvPr id="10" name="Group 9"/>
          <p:cNvGrpSpPr/>
          <p:nvPr/>
        </p:nvGrpSpPr>
        <p:grpSpPr>
          <a:xfrm>
            <a:off x="4100" y="5688632"/>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306392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69C49BC2-9B64-4C48-A1C3-2DCFF67EFAB3}" type="slidenum">
              <a:rPr lang="en-GB"/>
              <a:pPr>
                <a:defRPr/>
              </a:pPr>
              <a:t>11</a:t>
            </a:fld>
            <a:endParaRPr lang="en-GB"/>
          </a:p>
        </p:txBody>
      </p:sp>
      <p:sp>
        <p:nvSpPr>
          <p:cNvPr id="130049"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C54D8690-0DEE-4984-A80A-AB43D96098F2}" type="slidenum">
              <a:rPr lang="en-GB" sz="1867"/>
              <a:pPr algn="r"/>
              <a:t>11</a:t>
            </a:fld>
            <a:endParaRPr lang="en-GB" sz="1867"/>
          </a:p>
        </p:txBody>
      </p:sp>
      <p:sp>
        <p:nvSpPr>
          <p:cNvPr id="130050" name="Rectangle 2"/>
          <p:cNvSpPr>
            <a:spLocks noGrp="1" noChangeArrowheads="1"/>
          </p:cNvSpPr>
          <p:nvPr>
            <p:ph type="ctrTitle"/>
          </p:nvPr>
        </p:nvSpPr>
        <p:spPr>
          <a:xfrm>
            <a:off x="239184" y="2133601"/>
            <a:ext cx="11952816" cy="1728788"/>
          </a:xfrm>
        </p:spPr>
        <p:txBody>
          <a:bodyPr>
            <a:normAutofit fontScale="90000"/>
          </a:bodyPr>
          <a:lstStyle/>
          <a:p>
            <a:pPr eaLnBrk="1" hangingPunct="1"/>
            <a:r>
              <a:rPr lang="en-GB" sz="5333" b="1" dirty="0">
                <a:solidFill>
                  <a:srgbClr val="0000FF"/>
                </a:solidFill>
                <a:latin typeface="Calibri" pitchFamily="34" charset="0"/>
              </a:rPr>
              <a:t>Pastoral</a:t>
            </a:r>
            <a:br>
              <a:rPr lang="en-GB" sz="5333" b="1" dirty="0">
                <a:latin typeface="Calibri" pitchFamily="34" charset="0"/>
              </a:rPr>
            </a:br>
            <a:br>
              <a:rPr lang="en-GB" sz="5333" b="1" dirty="0">
                <a:latin typeface="Calibri" pitchFamily="34" charset="0"/>
              </a:rPr>
            </a:br>
            <a:r>
              <a:rPr lang="en-GB" sz="5333" b="1" dirty="0">
                <a:latin typeface="Calibri" pitchFamily="34" charset="0"/>
              </a:rPr>
              <a:t>Mrs Ingram</a:t>
            </a:r>
            <a:br>
              <a:rPr lang="en-GB" sz="5333" b="1" dirty="0">
                <a:latin typeface="Calibri" pitchFamily="34" charset="0"/>
              </a:rPr>
            </a:br>
            <a:r>
              <a:rPr lang="en-GB" sz="5333" b="1" dirty="0">
                <a:latin typeface="Calibri" pitchFamily="34" charset="0"/>
              </a:rPr>
              <a:t>(Head of Lower Sixth)</a:t>
            </a: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55084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444D8225-5331-4B28-948B-B6DBE5F5EF96}" type="slidenum">
              <a:rPr lang="en-GB"/>
              <a:pPr>
                <a:defRPr/>
              </a:pPr>
              <a:t>12</a:t>
            </a:fld>
            <a:endParaRPr lang="en-GB"/>
          </a:p>
        </p:txBody>
      </p:sp>
      <p:sp>
        <p:nvSpPr>
          <p:cNvPr id="121857"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FC979BD6-29E1-4034-A11D-2114390D4F30}" type="slidenum">
              <a:rPr lang="en-GB" sz="1867"/>
              <a:pPr algn="r"/>
              <a:t>12</a:t>
            </a:fld>
            <a:endParaRPr lang="en-GB" sz="1867"/>
          </a:p>
        </p:txBody>
      </p:sp>
      <p:sp>
        <p:nvSpPr>
          <p:cNvPr id="121858" name="Rectangle 2"/>
          <p:cNvSpPr>
            <a:spLocks noGrp="1" noChangeArrowheads="1"/>
          </p:cNvSpPr>
          <p:nvPr>
            <p:ph type="ctrTitle"/>
          </p:nvPr>
        </p:nvSpPr>
        <p:spPr>
          <a:xfrm>
            <a:off x="1007535" y="260351"/>
            <a:ext cx="10369551" cy="1728788"/>
          </a:xfrm>
        </p:spPr>
        <p:txBody>
          <a:bodyPr/>
          <a:lstStyle/>
          <a:p>
            <a:pPr eaLnBrk="1" hangingPunct="1"/>
            <a:r>
              <a:rPr lang="en-GB" sz="4800" b="1" dirty="0">
                <a:solidFill>
                  <a:srgbClr val="0000FF"/>
                </a:solidFill>
                <a:latin typeface="Calibri" pitchFamily="34" charset="0"/>
              </a:rPr>
              <a:t>Support for Girls:</a:t>
            </a:r>
            <a:br>
              <a:rPr lang="en-GB" sz="5333" dirty="0">
                <a:latin typeface="Calibri" pitchFamily="34" charset="0"/>
              </a:rPr>
            </a:br>
            <a:endParaRPr lang="en-GB" sz="5333" b="1" dirty="0">
              <a:latin typeface="Calibri" pitchFamily="34" charset="0"/>
            </a:endParaRPr>
          </a:p>
        </p:txBody>
      </p:sp>
      <p:sp>
        <p:nvSpPr>
          <p:cNvPr id="121862" name="Rectangle 6"/>
          <p:cNvSpPr>
            <a:spLocks noGrp="1" noChangeArrowheads="1"/>
          </p:cNvSpPr>
          <p:nvPr>
            <p:ph type="subTitle" idx="1"/>
          </p:nvPr>
        </p:nvSpPr>
        <p:spPr>
          <a:xfrm>
            <a:off x="1428717" y="1989137"/>
            <a:ext cx="8987400" cy="3600451"/>
          </a:xfrm>
        </p:spPr>
        <p:txBody>
          <a:bodyPr/>
          <a:lstStyle/>
          <a:p>
            <a:pPr algn="l" eaLnBrk="1" hangingPunct="1"/>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p:txBody>
      </p:sp>
      <p:sp>
        <p:nvSpPr>
          <p:cNvPr id="121863" name="Rectangle 7"/>
          <p:cNvSpPr>
            <a:spLocks noChangeArrowheads="1"/>
          </p:cNvSpPr>
          <p:nvPr/>
        </p:nvSpPr>
        <p:spPr bwMode="auto">
          <a:xfrm>
            <a:off x="1238216" y="1198357"/>
            <a:ext cx="10382323" cy="4687950"/>
          </a:xfrm>
          <a:prstGeom prst="rect">
            <a:avLst/>
          </a:prstGeom>
          <a:noFill/>
          <a:ln w="9525">
            <a:noFill/>
            <a:miter lim="800000"/>
            <a:headEnd/>
            <a:tailEnd/>
          </a:ln>
        </p:spPr>
        <p:txBody>
          <a:bodyPr wrap="square">
            <a:spAutoFit/>
          </a:bodyPr>
          <a:lstStyle/>
          <a:p>
            <a:pPr marL="609585" indent="-609585">
              <a:buFont typeface="Arial" pitchFamily="34" charset="0"/>
              <a:buChar char="•"/>
            </a:pPr>
            <a:r>
              <a:rPr lang="en-GB" sz="3733" dirty="0">
                <a:latin typeface="Calibri" pitchFamily="34" charset="0"/>
              </a:rPr>
              <a:t>Form tutors</a:t>
            </a:r>
          </a:p>
          <a:p>
            <a:pPr marL="609585" indent="-609585">
              <a:buFont typeface="Arial" pitchFamily="34" charset="0"/>
              <a:buChar char="•"/>
            </a:pPr>
            <a:r>
              <a:rPr lang="en-GB" sz="3733" dirty="0">
                <a:latin typeface="Calibri" pitchFamily="34" charset="0"/>
              </a:rPr>
              <a:t>Head of Sixth Form </a:t>
            </a:r>
          </a:p>
          <a:p>
            <a:pPr marL="1219170" lvl="1" indent="-609585">
              <a:buFont typeface="Arial" pitchFamily="34" charset="0"/>
              <a:buChar char="•"/>
            </a:pPr>
            <a:r>
              <a:rPr lang="en-GB" sz="3733" i="1" dirty="0">
                <a:latin typeface="Calibri" pitchFamily="34" charset="0"/>
              </a:rPr>
              <a:t>  supportive role</a:t>
            </a:r>
          </a:p>
          <a:p>
            <a:pPr marL="1219170" lvl="1" indent="-609585">
              <a:buFont typeface="Arial" pitchFamily="34" charset="0"/>
              <a:buChar char="•"/>
            </a:pPr>
            <a:r>
              <a:rPr lang="en-GB" sz="3733" i="1" dirty="0">
                <a:latin typeface="Calibri" pitchFamily="34" charset="0"/>
              </a:rPr>
              <a:t>  pastoral and academic</a:t>
            </a:r>
            <a:r>
              <a:rPr lang="en-GB" sz="3733" dirty="0">
                <a:latin typeface="Calibri" pitchFamily="34" charset="0"/>
              </a:rPr>
              <a:t> </a:t>
            </a:r>
          </a:p>
          <a:p>
            <a:pPr marL="609585" indent="-609585">
              <a:buFont typeface="Arial" pitchFamily="34" charset="0"/>
              <a:buChar char="•"/>
            </a:pPr>
            <a:r>
              <a:rPr lang="en-GB" sz="3733" dirty="0">
                <a:latin typeface="Calibri" pitchFamily="34" charset="0"/>
              </a:rPr>
              <a:t> Personal study support – </a:t>
            </a:r>
            <a:r>
              <a:rPr lang="en-GB" sz="3733" dirty="0">
                <a:solidFill>
                  <a:srgbClr val="0000FF"/>
                </a:solidFill>
                <a:latin typeface="Calibri" pitchFamily="34" charset="0"/>
              </a:rPr>
              <a:t>Ms Stevenson</a:t>
            </a:r>
            <a:endParaRPr lang="en-GB" sz="3733" dirty="0">
              <a:latin typeface="Calibri" pitchFamily="34" charset="0"/>
            </a:endParaRPr>
          </a:p>
          <a:p>
            <a:pPr marL="609585" indent="-609585">
              <a:buFont typeface="Arial" pitchFamily="34" charset="0"/>
              <a:buChar char="•"/>
            </a:pPr>
            <a:r>
              <a:rPr lang="en-GB" sz="3733" dirty="0">
                <a:latin typeface="Calibri" pitchFamily="34" charset="0"/>
              </a:rPr>
              <a:t> Learning support – </a:t>
            </a:r>
            <a:r>
              <a:rPr lang="en-GB" sz="3733" dirty="0">
                <a:solidFill>
                  <a:srgbClr val="0000FF"/>
                </a:solidFill>
                <a:latin typeface="Calibri" pitchFamily="34" charset="0"/>
              </a:rPr>
              <a:t>Mrs Sinnerton / Ms Young	</a:t>
            </a:r>
          </a:p>
          <a:p>
            <a:pPr marL="609585" indent="-609585">
              <a:buFont typeface="Arial" pitchFamily="34" charset="0"/>
              <a:buChar char="•"/>
            </a:pPr>
            <a:r>
              <a:rPr lang="en-GB" sz="3733" dirty="0">
                <a:latin typeface="Calibri" pitchFamily="34" charset="0"/>
              </a:rPr>
              <a:t> Careers staff</a:t>
            </a:r>
          </a:p>
          <a:p>
            <a:pPr marL="609585" indent="-609585">
              <a:buFont typeface="Arial" pitchFamily="34" charset="0"/>
              <a:buChar char="•"/>
            </a:pPr>
            <a:r>
              <a:rPr lang="en-GB" sz="3733" dirty="0">
                <a:latin typeface="Calibri" pitchFamily="34" charset="0"/>
              </a:rPr>
              <a:t> Vice Principal (Pastoral) – </a:t>
            </a:r>
            <a:r>
              <a:rPr lang="en-GB" sz="3733" dirty="0">
                <a:solidFill>
                  <a:srgbClr val="0000FF"/>
                </a:solidFill>
                <a:latin typeface="Calibri" pitchFamily="34" charset="0"/>
              </a:rPr>
              <a:t>Mrs Sinnerton</a:t>
            </a:r>
          </a:p>
        </p:txBody>
      </p:sp>
      <p:grpSp>
        <p:nvGrpSpPr>
          <p:cNvPr id="10" name="Group 9"/>
          <p:cNvGrpSpPr/>
          <p:nvPr/>
        </p:nvGrpSpPr>
        <p:grpSpPr>
          <a:xfrm>
            <a:off x="4100" y="5637245"/>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201754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317DBD05-4D9B-419C-A207-63BA26C11058}" type="slidenum">
              <a:rPr lang="en-GB"/>
              <a:pPr>
                <a:defRPr/>
              </a:pPr>
              <a:t>13</a:t>
            </a:fld>
            <a:endParaRPr lang="en-GB"/>
          </a:p>
        </p:txBody>
      </p:sp>
      <p:sp>
        <p:nvSpPr>
          <p:cNvPr id="123905"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8D5776E2-D01B-4FF3-9B9D-BC704C4BB156}" type="slidenum">
              <a:rPr lang="en-GB" sz="1867"/>
              <a:pPr algn="r"/>
              <a:t>13</a:t>
            </a:fld>
            <a:endParaRPr lang="en-GB" sz="1867"/>
          </a:p>
        </p:txBody>
      </p:sp>
      <p:sp>
        <p:nvSpPr>
          <p:cNvPr id="123906" name="Rectangle 2"/>
          <p:cNvSpPr>
            <a:spLocks noGrp="1" noChangeArrowheads="1"/>
          </p:cNvSpPr>
          <p:nvPr>
            <p:ph type="title"/>
          </p:nvPr>
        </p:nvSpPr>
        <p:spPr>
          <a:xfrm>
            <a:off x="604069" y="260648"/>
            <a:ext cx="10972800" cy="1143000"/>
          </a:xfrm>
        </p:spPr>
        <p:txBody>
          <a:bodyPr/>
          <a:lstStyle/>
          <a:p>
            <a:pPr eaLnBrk="1" hangingPunct="1"/>
            <a:r>
              <a:rPr lang="en-GB" sz="4800" b="1" dirty="0">
                <a:solidFill>
                  <a:srgbClr val="0000FF"/>
                </a:solidFill>
                <a:latin typeface="Calibri" pitchFamily="34" charset="0"/>
              </a:rPr>
              <a:t>BEING IN SIXTH FORM</a:t>
            </a:r>
          </a:p>
        </p:txBody>
      </p:sp>
      <p:sp>
        <p:nvSpPr>
          <p:cNvPr id="123907" name="Rectangle 6"/>
          <p:cNvSpPr>
            <a:spLocks noGrp="1" noChangeArrowheads="1"/>
          </p:cNvSpPr>
          <p:nvPr>
            <p:ph type="body" idx="1"/>
          </p:nvPr>
        </p:nvSpPr>
        <p:spPr/>
        <p:txBody>
          <a:bodyPr/>
          <a:lstStyle/>
          <a:p>
            <a:pPr eaLnBrk="1" hangingPunct="1">
              <a:buFont typeface="Wingdings" pitchFamily="2" charset="2"/>
              <a:buChar char="Ø"/>
            </a:pPr>
            <a:endParaRPr lang="en-GB" b="1" dirty="0">
              <a:latin typeface="Calibri" pitchFamily="34" charset="0"/>
            </a:endParaRPr>
          </a:p>
          <a:p>
            <a:pPr eaLnBrk="1" hangingPunct="1">
              <a:buNone/>
            </a:pPr>
            <a:endParaRPr lang="en-GB" dirty="0">
              <a:latin typeface="Calibri" pitchFamily="34" charset="0"/>
            </a:endParaRPr>
          </a:p>
          <a:p>
            <a:pPr marL="0" indent="0">
              <a:buNone/>
            </a:pPr>
            <a:endParaRPr lang="en-GB" dirty="0">
              <a:latin typeface="Calibri" pitchFamily="34" charset="0"/>
            </a:endParaRPr>
          </a:p>
        </p:txBody>
      </p:sp>
      <p:sp>
        <p:nvSpPr>
          <p:cNvPr id="123911" name="Rectangle 8"/>
          <p:cNvSpPr>
            <a:spLocks noChangeArrowheads="1"/>
          </p:cNvSpPr>
          <p:nvPr/>
        </p:nvSpPr>
        <p:spPr bwMode="auto">
          <a:xfrm>
            <a:off x="764011" y="1316766"/>
            <a:ext cx="10858576" cy="6658105"/>
          </a:xfrm>
          <a:prstGeom prst="rect">
            <a:avLst/>
          </a:prstGeom>
          <a:noFill/>
          <a:ln w="9525">
            <a:noFill/>
            <a:miter lim="800000"/>
            <a:headEnd/>
            <a:tailEnd/>
          </a:ln>
        </p:spPr>
        <p:txBody>
          <a:bodyPr wrap="square">
            <a:spAutoFit/>
          </a:bodyPr>
          <a:lstStyle/>
          <a:p>
            <a:r>
              <a:rPr lang="en-GB" sz="5333" b="1" dirty="0"/>
              <a:t>  </a:t>
            </a:r>
            <a:r>
              <a:rPr lang="en-GB" sz="3200" b="1" dirty="0">
                <a:latin typeface="Calibri" pitchFamily="34" charset="0"/>
              </a:rPr>
              <a:t>Privileges and opportunities:</a:t>
            </a:r>
          </a:p>
          <a:p>
            <a:endParaRPr lang="en-GB" sz="3200" dirty="0">
              <a:latin typeface="Calibri" pitchFamily="34" charset="0"/>
            </a:endParaRPr>
          </a:p>
          <a:p>
            <a:pPr lvl="2">
              <a:buFont typeface="Wingdings" pitchFamily="2" charset="2"/>
              <a:buChar char="§"/>
            </a:pPr>
            <a:r>
              <a:rPr lang="en-GB" sz="3200" dirty="0">
                <a:latin typeface="Calibri" pitchFamily="34" charset="0"/>
              </a:rPr>
              <a:t>‘Study’ periods </a:t>
            </a:r>
          </a:p>
          <a:p>
            <a:pPr lvl="2">
              <a:buFont typeface="Wingdings" pitchFamily="2" charset="2"/>
              <a:buChar char="§"/>
            </a:pPr>
            <a:r>
              <a:rPr lang="en-GB" sz="3200" dirty="0">
                <a:latin typeface="Calibri" pitchFamily="34" charset="0"/>
              </a:rPr>
              <a:t>Relationship with teachers</a:t>
            </a:r>
          </a:p>
          <a:p>
            <a:pPr lvl="2">
              <a:buFont typeface="Wingdings" pitchFamily="2" charset="2"/>
              <a:buChar char="§"/>
            </a:pPr>
            <a:r>
              <a:rPr lang="en-GB" sz="3200" dirty="0">
                <a:latin typeface="Calibri" pitchFamily="34" charset="0"/>
              </a:rPr>
              <a:t>Timetable flexibility</a:t>
            </a:r>
          </a:p>
          <a:p>
            <a:pPr lvl="2"/>
            <a:endParaRPr lang="en-GB" sz="4267" i="1" dirty="0"/>
          </a:p>
          <a:p>
            <a:pPr lvl="2">
              <a:buFont typeface="Wingdings" pitchFamily="2" charset="2"/>
              <a:buChar char="Ø"/>
            </a:pPr>
            <a:endParaRPr lang="en-GB" sz="4267" i="1" dirty="0"/>
          </a:p>
          <a:p>
            <a:pPr lvl="2">
              <a:buFont typeface="Wingdings" pitchFamily="2" charset="2"/>
              <a:buChar char="Ø"/>
            </a:pPr>
            <a:endParaRPr lang="en-GB" sz="5333" dirty="0"/>
          </a:p>
          <a:p>
            <a:pPr>
              <a:buFont typeface="Wingdings" pitchFamily="2" charset="2"/>
              <a:buChar char="§"/>
            </a:pPr>
            <a:endParaRPr lang="en-GB" sz="5333" dirty="0"/>
          </a:p>
          <a:p>
            <a:pPr>
              <a:buFont typeface="Wingdings" pitchFamily="2" charset="2"/>
              <a:buChar char="§"/>
            </a:pPr>
            <a:endParaRPr lang="en-GB" sz="5333" dirty="0"/>
          </a:p>
        </p:txBody>
      </p:sp>
      <p:grpSp>
        <p:nvGrpSpPr>
          <p:cNvPr id="10" name="Group 9"/>
          <p:cNvGrpSpPr/>
          <p:nvPr/>
        </p:nvGrpSpPr>
        <p:grpSpPr>
          <a:xfrm>
            <a:off x="4100" y="5688632"/>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317DBD05-4D9B-419C-A207-63BA26C11058}" type="slidenum">
              <a:rPr lang="en-GB"/>
              <a:pPr>
                <a:defRPr/>
              </a:pPr>
              <a:t>14</a:t>
            </a:fld>
            <a:endParaRPr lang="en-GB"/>
          </a:p>
        </p:txBody>
      </p:sp>
      <p:sp>
        <p:nvSpPr>
          <p:cNvPr id="123905"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8D5776E2-D01B-4FF3-9B9D-BC704C4BB156}" type="slidenum">
              <a:rPr lang="en-GB" sz="1867"/>
              <a:pPr algn="r"/>
              <a:t>14</a:t>
            </a:fld>
            <a:endParaRPr lang="en-GB" sz="1867"/>
          </a:p>
        </p:txBody>
      </p:sp>
      <p:sp>
        <p:nvSpPr>
          <p:cNvPr id="123906" name="Rectangle 2"/>
          <p:cNvSpPr>
            <a:spLocks noGrp="1" noChangeArrowheads="1"/>
          </p:cNvSpPr>
          <p:nvPr>
            <p:ph type="title"/>
          </p:nvPr>
        </p:nvSpPr>
        <p:spPr/>
        <p:txBody>
          <a:bodyPr/>
          <a:lstStyle/>
          <a:p>
            <a:pPr eaLnBrk="1" hangingPunct="1"/>
            <a:r>
              <a:rPr lang="en-GB" b="1" dirty="0">
                <a:solidFill>
                  <a:srgbClr val="0000FF"/>
                </a:solidFill>
                <a:latin typeface="Calibri" pitchFamily="34" charset="0"/>
              </a:rPr>
              <a:t>Responsibilities</a:t>
            </a:r>
          </a:p>
        </p:txBody>
      </p:sp>
      <p:sp>
        <p:nvSpPr>
          <p:cNvPr id="123907" name="Rectangle 6"/>
          <p:cNvSpPr>
            <a:spLocks noGrp="1" noChangeArrowheads="1"/>
          </p:cNvSpPr>
          <p:nvPr>
            <p:ph type="body" idx="1"/>
          </p:nvPr>
        </p:nvSpPr>
        <p:spPr/>
        <p:txBody>
          <a:bodyPr/>
          <a:lstStyle/>
          <a:p>
            <a:pPr eaLnBrk="1" hangingPunct="1">
              <a:buNone/>
            </a:pPr>
            <a:endParaRPr lang="en-GB" dirty="0">
              <a:latin typeface="Calibri" pitchFamily="34" charset="0"/>
            </a:endParaRPr>
          </a:p>
          <a:p>
            <a:pPr eaLnBrk="1" hangingPunct="1">
              <a:buFont typeface="Wingdings" pitchFamily="2" charset="2"/>
              <a:buChar char="Ø"/>
            </a:pPr>
            <a:endParaRPr lang="en-GB" dirty="0">
              <a:latin typeface="Calibri" pitchFamily="34" charset="0"/>
            </a:endParaRPr>
          </a:p>
          <a:p>
            <a:pPr eaLnBrk="1" hangingPunct="1">
              <a:buFont typeface="Wingdings" pitchFamily="2" charset="2"/>
              <a:buChar char="Ø"/>
            </a:pPr>
            <a:endParaRPr lang="en-GB" dirty="0">
              <a:latin typeface="Calibri" pitchFamily="34" charset="0"/>
            </a:endParaRPr>
          </a:p>
        </p:txBody>
      </p:sp>
      <p:sp>
        <p:nvSpPr>
          <p:cNvPr id="123911" name="Rectangle 8"/>
          <p:cNvSpPr>
            <a:spLocks noChangeArrowheads="1"/>
          </p:cNvSpPr>
          <p:nvPr/>
        </p:nvSpPr>
        <p:spPr bwMode="auto">
          <a:xfrm>
            <a:off x="761963" y="1571613"/>
            <a:ext cx="10858576" cy="4031681"/>
          </a:xfrm>
          <a:prstGeom prst="rect">
            <a:avLst/>
          </a:prstGeom>
          <a:noFill/>
          <a:ln w="9525">
            <a:noFill/>
            <a:miter lim="800000"/>
            <a:headEnd/>
            <a:tailEnd/>
          </a:ln>
        </p:spPr>
        <p:txBody>
          <a:bodyPr wrap="square">
            <a:spAutoFit/>
          </a:bodyPr>
          <a:lstStyle/>
          <a:p>
            <a:r>
              <a:rPr lang="en-GB" sz="5333" dirty="0"/>
              <a:t>  </a:t>
            </a:r>
            <a:endParaRPr lang="en-GB" sz="4267" i="1" dirty="0"/>
          </a:p>
          <a:p>
            <a:pPr lvl="2">
              <a:buFont typeface="Wingdings" pitchFamily="2" charset="2"/>
              <a:buChar char="Ø"/>
            </a:pPr>
            <a:endParaRPr lang="en-GB" sz="4267" i="1" dirty="0"/>
          </a:p>
          <a:p>
            <a:pPr lvl="2">
              <a:buFont typeface="Wingdings" pitchFamily="2" charset="2"/>
              <a:buChar char="Ø"/>
            </a:pPr>
            <a:endParaRPr lang="en-GB" sz="5333" dirty="0"/>
          </a:p>
          <a:p>
            <a:pPr>
              <a:buFont typeface="Wingdings" pitchFamily="2" charset="2"/>
              <a:buChar char="§"/>
            </a:pPr>
            <a:endParaRPr lang="en-GB" sz="5333" dirty="0"/>
          </a:p>
          <a:p>
            <a:pPr>
              <a:buFont typeface="Wingdings" pitchFamily="2" charset="2"/>
              <a:buChar char="§"/>
            </a:pPr>
            <a:endParaRPr lang="en-GB" sz="5333" dirty="0"/>
          </a:p>
        </p:txBody>
      </p:sp>
      <p:sp>
        <p:nvSpPr>
          <p:cNvPr id="10" name="Rectangle 9"/>
          <p:cNvSpPr/>
          <p:nvPr/>
        </p:nvSpPr>
        <p:spPr>
          <a:xfrm>
            <a:off x="952464" y="1428738"/>
            <a:ext cx="9810819" cy="3194721"/>
          </a:xfrm>
          <a:prstGeom prst="rect">
            <a:avLst/>
          </a:prstGeom>
        </p:spPr>
        <p:txBody>
          <a:bodyPr wrap="square">
            <a:spAutoFit/>
          </a:bodyPr>
          <a:lstStyle/>
          <a:p>
            <a:pPr marL="457189" indent="-457189">
              <a:lnSpc>
                <a:spcPct val="90000"/>
              </a:lnSpc>
              <a:buFont typeface="Arial" pitchFamily="34" charset="0"/>
              <a:buChar char="•"/>
            </a:pPr>
            <a:r>
              <a:rPr lang="en-GB" sz="3200" dirty="0">
                <a:latin typeface="Calibri" pitchFamily="34" charset="0"/>
              </a:rPr>
              <a:t>  Attendance and punctuality </a:t>
            </a:r>
            <a:r>
              <a:rPr lang="en-GB" sz="3200" i="1" dirty="0">
                <a:latin typeface="Calibri" pitchFamily="34" charset="0"/>
              </a:rPr>
              <a:t>(monitored and reported)</a:t>
            </a:r>
          </a:p>
          <a:p>
            <a:pPr marL="457189" indent="-457189">
              <a:lnSpc>
                <a:spcPct val="90000"/>
              </a:lnSpc>
              <a:buFont typeface="Arial" pitchFamily="34" charset="0"/>
              <a:buChar char="•"/>
            </a:pPr>
            <a:r>
              <a:rPr lang="en-GB" sz="3200" dirty="0">
                <a:latin typeface="Calibri" pitchFamily="34" charset="0"/>
              </a:rPr>
              <a:t>  Use of personal study time in school (</a:t>
            </a:r>
            <a:r>
              <a:rPr lang="en-GB" sz="3200" i="1" dirty="0">
                <a:latin typeface="Calibri" pitchFamily="34" charset="0"/>
              </a:rPr>
              <a:t>crucial for success!)</a:t>
            </a:r>
          </a:p>
          <a:p>
            <a:pPr marL="457189" indent="-457189">
              <a:lnSpc>
                <a:spcPct val="90000"/>
              </a:lnSpc>
              <a:buFont typeface="Arial" pitchFamily="34" charset="0"/>
              <a:buChar char="•"/>
            </a:pPr>
            <a:r>
              <a:rPr lang="en-GB" sz="3200" dirty="0">
                <a:latin typeface="Calibri" pitchFamily="34" charset="0"/>
              </a:rPr>
              <a:t>  Management of deadlines</a:t>
            </a:r>
          </a:p>
          <a:p>
            <a:pPr marL="457189" indent="-457189">
              <a:lnSpc>
                <a:spcPct val="90000"/>
              </a:lnSpc>
              <a:buFont typeface="Arial" pitchFamily="34" charset="0"/>
              <a:buChar char="•"/>
            </a:pPr>
            <a:r>
              <a:rPr lang="en-GB" sz="3200" dirty="0">
                <a:latin typeface="Calibri" pitchFamily="34" charset="0"/>
              </a:rPr>
              <a:t>  Role models for younger girls</a:t>
            </a:r>
          </a:p>
          <a:p>
            <a:pPr marL="457189" indent="-457189">
              <a:lnSpc>
                <a:spcPct val="90000"/>
              </a:lnSpc>
              <a:buFont typeface="Arial" pitchFamily="34" charset="0"/>
              <a:buChar char="•"/>
            </a:pPr>
            <a:r>
              <a:rPr lang="en-GB" sz="3200" dirty="0">
                <a:latin typeface="Calibri" pitchFamily="34" charset="0"/>
              </a:rPr>
              <a:t>  The Sixth Form Agreement</a:t>
            </a:r>
          </a:p>
          <a:p>
            <a:pPr marL="457189" indent="-457189">
              <a:lnSpc>
                <a:spcPct val="90000"/>
              </a:lnSpc>
              <a:buFont typeface="Arial" pitchFamily="34" charset="0"/>
              <a:buChar char="•"/>
            </a:pPr>
            <a:r>
              <a:rPr lang="en-GB" sz="3200" dirty="0">
                <a:latin typeface="Calibri" pitchFamily="34" charset="0"/>
              </a:rPr>
              <a:t>  The Sixth Form Study Agreement</a:t>
            </a:r>
          </a:p>
        </p:txBody>
      </p:sp>
      <p:grpSp>
        <p:nvGrpSpPr>
          <p:cNvPr id="11" name="Group 10"/>
          <p:cNvGrpSpPr/>
          <p:nvPr/>
        </p:nvGrpSpPr>
        <p:grpSpPr>
          <a:xfrm>
            <a:off x="4100" y="5688632"/>
            <a:ext cx="12208001" cy="1169368"/>
            <a:chOff x="3074" y="4266474"/>
            <a:chExt cx="9156001" cy="877026"/>
          </a:xfrm>
        </p:grpSpPr>
        <p:sp>
          <p:nvSpPr>
            <p:cNvPr id="12" name="Rectangle 11"/>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A024A0F8-2C1F-45BA-B071-6138426506CA}" type="slidenum">
              <a:rPr lang="en-GB"/>
              <a:pPr>
                <a:defRPr/>
              </a:pPr>
              <a:t>15</a:t>
            </a:fld>
            <a:endParaRPr lang="en-GB"/>
          </a:p>
        </p:txBody>
      </p:sp>
      <p:sp>
        <p:nvSpPr>
          <p:cNvPr id="125953"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E4A6AF54-CFEF-4D47-B8F1-0FFA866A99BD}" type="slidenum">
              <a:rPr lang="en-GB" sz="1867"/>
              <a:pPr algn="r"/>
              <a:t>15</a:t>
            </a:fld>
            <a:endParaRPr lang="en-GB" sz="1867"/>
          </a:p>
        </p:txBody>
      </p:sp>
      <p:sp>
        <p:nvSpPr>
          <p:cNvPr id="125954" name="Rectangle 2"/>
          <p:cNvSpPr>
            <a:spLocks noGrp="1" noChangeArrowheads="1"/>
          </p:cNvSpPr>
          <p:nvPr>
            <p:ph type="ctrTitle"/>
          </p:nvPr>
        </p:nvSpPr>
        <p:spPr>
          <a:xfrm>
            <a:off x="1007535" y="260351"/>
            <a:ext cx="10369551" cy="1056415"/>
          </a:xfrm>
        </p:spPr>
        <p:txBody>
          <a:bodyPr anchor="t"/>
          <a:lstStyle/>
          <a:p>
            <a:pPr eaLnBrk="1" hangingPunct="1"/>
            <a:r>
              <a:rPr lang="en-GB" sz="4800" b="1" dirty="0">
                <a:solidFill>
                  <a:srgbClr val="0000FF"/>
                </a:solidFill>
                <a:latin typeface="Calibri" pitchFamily="34" charset="0"/>
              </a:rPr>
              <a:t>HOW TO SUCCEED</a:t>
            </a:r>
          </a:p>
        </p:txBody>
      </p:sp>
      <p:sp>
        <p:nvSpPr>
          <p:cNvPr id="125959" name="Rectangle 7"/>
          <p:cNvSpPr>
            <a:spLocks noChangeArrowheads="1"/>
          </p:cNvSpPr>
          <p:nvPr/>
        </p:nvSpPr>
        <p:spPr bwMode="auto">
          <a:xfrm>
            <a:off x="1047717" y="1643050"/>
            <a:ext cx="10079569" cy="4031873"/>
          </a:xfrm>
          <a:prstGeom prst="rect">
            <a:avLst/>
          </a:prstGeom>
          <a:noFill/>
          <a:ln w="9525">
            <a:noFill/>
            <a:miter lim="800000"/>
            <a:headEnd/>
            <a:tailEnd/>
          </a:ln>
        </p:spPr>
        <p:txBody>
          <a:bodyPr wrap="square">
            <a:spAutoFit/>
          </a:bodyPr>
          <a:lstStyle/>
          <a:p>
            <a:pPr marL="457189" indent="-457189">
              <a:buFont typeface="Arial" pitchFamily="34" charset="0"/>
              <a:buChar char="•"/>
            </a:pPr>
            <a:r>
              <a:rPr lang="en-GB" sz="3200" dirty="0">
                <a:latin typeface="Calibri" pitchFamily="34" charset="0"/>
              </a:rPr>
              <a:t> Good attendance and punctuality</a:t>
            </a:r>
          </a:p>
          <a:p>
            <a:endParaRPr lang="en-GB" sz="3200" dirty="0">
              <a:latin typeface="Calibri" pitchFamily="34" charset="0"/>
            </a:endParaRPr>
          </a:p>
          <a:p>
            <a:pPr marL="457189" indent="-457189">
              <a:buFont typeface="Arial" pitchFamily="34" charset="0"/>
              <a:buChar char="•"/>
            </a:pPr>
            <a:r>
              <a:rPr lang="en-GB" sz="3200" dirty="0">
                <a:latin typeface="Calibri" pitchFamily="34" charset="0"/>
              </a:rPr>
              <a:t>  Personal discipline and good organisation</a:t>
            </a:r>
          </a:p>
          <a:p>
            <a:pPr marL="457189" indent="-457189">
              <a:buFont typeface="Arial" pitchFamily="34" charset="0"/>
              <a:buChar char="•"/>
            </a:pPr>
            <a:endParaRPr lang="en-GB" sz="3200" dirty="0">
              <a:latin typeface="Calibri" pitchFamily="34" charset="0"/>
            </a:endParaRPr>
          </a:p>
          <a:p>
            <a:pPr marL="609585" indent="-609585">
              <a:buFont typeface="Arial" pitchFamily="34" charset="0"/>
              <a:buChar char="•"/>
            </a:pPr>
            <a:r>
              <a:rPr lang="en-GB" sz="3200" dirty="0">
                <a:latin typeface="Calibri" pitchFamily="34" charset="0"/>
              </a:rPr>
              <a:t>Proactive approach</a:t>
            </a:r>
          </a:p>
          <a:p>
            <a:pPr marL="609585" indent="-609585">
              <a:buFont typeface="Arial" pitchFamily="34" charset="0"/>
              <a:buChar char="•"/>
            </a:pPr>
            <a:endParaRPr lang="en-GB" sz="3200" dirty="0">
              <a:latin typeface="Calibri" pitchFamily="34" charset="0"/>
            </a:endParaRPr>
          </a:p>
          <a:p>
            <a:pPr marL="457189" indent="-457189">
              <a:buFont typeface="Arial" pitchFamily="34" charset="0"/>
              <a:buChar char="•"/>
            </a:pPr>
            <a:r>
              <a:rPr lang="en-GB" sz="3200" dirty="0">
                <a:latin typeface="Calibri" pitchFamily="34" charset="0"/>
              </a:rPr>
              <a:t>  Watch for early warning signs</a:t>
            </a:r>
          </a:p>
          <a:p>
            <a:pPr marL="457189" indent="-457189">
              <a:buFont typeface="Arial" pitchFamily="34" charset="0"/>
              <a:buChar char="•"/>
            </a:pPr>
            <a:endParaRPr lang="en-GB" sz="3200" dirty="0">
              <a:latin typeface="Calibri" pitchFamily="34" charset="0"/>
            </a:endParaRPr>
          </a:p>
        </p:txBody>
      </p:sp>
      <p:grpSp>
        <p:nvGrpSpPr>
          <p:cNvPr id="11" name="Group 10"/>
          <p:cNvGrpSpPr/>
          <p:nvPr/>
        </p:nvGrpSpPr>
        <p:grpSpPr>
          <a:xfrm>
            <a:off x="4100" y="5688632"/>
            <a:ext cx="12208001" cy="1169368"/>
            <a:chOff x="3074" y="4266474"/>
            <a:chExt cx="9156001" cy="877026"/>
          </a:xfrm>
        </p:grpSpPr>
        <p:sp>
          <p:nvSpPr>
            <p:cNvPr id="12" name="Rectangle 11"/>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307400A2-07AD-4B51-9BA6-33032A545521}" type="slidenum">
              <a:rPr lang="en-GB"/>
              <a:pPr>
                <a:defRPr/>
              </a:pPr>
              <a:t>16</a:t>
            </a:fld>
            <a:endParaRPr lang="en-GB"/>
          </a:p>
        </p:txBody>
      </p:sp>
      <p:sp>
        <p:nvSpPr>
          <p:cNvPr id="128001"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0F3FFA00-1E99-4D2B-8450-DF02D3D4900E}" type="slidenum">
              <a:rPr lang="en-GB" sz="1867"/>
              <a:pPr algn="r"/>
              <a:t>16</a:t>
            </a:fld>
            <a:endParaRPr lang="en-GB" sz="1867"/>
          </a:p>
        </p:txBody>
      </p:sp>
      <p:sp>
        <p:nvSpPr>
          <p:cNvPr id="128002" name="Rectangle 2"/>
          <p:cNvSpPr>
            <a:spLocks noGrp="1" noChangeArrowheads="1"/>
          </p:cNvSpPr>
          <p:nvPr>
            <p:ph type="ctrTitle"/>
          </p:nvPr>
        </p:nvSpPr>
        <p:spPr>
          <a:xfrm>
            <a:off x="1007535" y="260351"/>
            <a:ext cx="10369551" cy="1728788"/>
          </a:xfrm>
        </p:spPr>
        <p:txBody>
          <a:bodyPr/>
          <a:lstStyle/>
          <a:p>
            <a:pPr eaLnBrk="1" hangingPunct="1"/>
            <a:r>
              <a:rPr lang="en-GB" b="1" dirty="0">
                <a:solidFill>
                  <a:srgbClr val="0000FF"/>
                </a:solidFill>
                <a:latin typeface="Calibri" pitchFamily="34" charset="0"/>
              </a:rPr>
              <a:t>EARLY WARNING SIGNS</a:t>
            </a:r>
          </a:p>
        </p:txBody>
      </p:sp>
      <p:sp>
        <p:nvSpPr>
          <p:cNvPr id="128006" name="Rectangle 6"/>
          <p:cNvSpPr>
            <a:spLocks noGrp="1" noChangeArrowheads="1"/>
          </p:cNvSpPr>
          <p:nvPr>
            <p:ph type="subTitle" idx="1"/>
          </p:nvPr>
        </p:nvSpPr>
        <p:spPr>
          <a:xfrm>
            <a:off x="1871133" y="1989137"/>
            <a:ext cx="8544984" cy="3600451"/>
          </a:xfrm>
        </p:spPr>
        <p:txBody>
          <a:bodyPr/>
          <a:lstStyle/>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p:txBody>
      </p:sp>
      <p:sp>
        <p:nvSpPr>
          <p:cNvPr id="128007" name="Rectangle 7"/>
          <p:cNvSpPr>
            <a:spLocks noChangeArrowheads="1"/>
          </p:cNvSpPr>
          <p:nvPr/>
        </p:nvSpPr>
        <p:spPr bwMode="auto">
          <a:xfrm>
            <a:off x="1809720" y="1643051"/>
            <a:ext cx="8449733" cy="3703643"/>
          </a:xfrm>
          <a:prstGeom prst="rect">
            <a:avLst/>
          </a:prstGeom>
          <a:noFill/>
          <a:ln w="9525">
            <a:noFill/>
            <a:miter lim="800000"/>
            <a:headEnd/>
            <a:tailEnd/>
          </a:ln>
        </p:spPr>
        <p:txBody>
          <a:bodyPr>
            <a:spAutoFit/>
          </a:bodyPr>
          <a:lstStyle/>
          <a:p>
            <a:pPr marL="609585" indent="-609585">
              <a:buFont typeface="Arial" pitchFamily="34" charset="0"/>
              <a:buChar char="•"/>
            </a:pPr>
            <a:r>
              <a:rPr lang="en-GB" sz="4267" dirty="0"/>
              <a:t>‘</a:t>
            </a:r>
            <a:r>
              <a:rPr lang="en-GB" sz="3200" dirty="0">
                <a:latin typeface="Calibri" pitchFamily="34" charset="0"/>
              </a:rPr>
              <a:t>Coasting’</a:t>
            </a:r>
          </a:p>
          <a:p>
            <a:pPr marL="457189" indent="-457189">
              <a:buFont typeface="Arial" pitchFamily="34" charset="0"/>
              <a:buChar char="•"/>
            </a:pPr>
            <a:endParaRPr lang="en-GB" sz="3200" dirty="0">
              <a:latin typeface="Calibri" pitchFamily="34" charset="0"/>
            </a:endParaRPr>
          </a:p>
          <a:p>
            <a:pPr marL="457189" indent="-457189">
              <a:buFont typeface="Arial" pitchFamily="34" charset="0"/>
              <a:buChar char="•"/>
            </a:pPr>
            <a:r>
              <a:rPr lang="en-GB" sz="3200" dirty="0">
                <a:latin typeface="Calibri" pitchFamily="34" charset="0"/>
              </a:rPr>
              <a:t>  Missed deadlines</a:t>
            </a:r>
          </a:p>
          <a:p>
            <a:pPr marL="457189" indent="-457189">
              <a:buFont typeface="Arial" pitchFamily="34" charset="0"/>
              <a:buChar char="•"/>
            </a:pPr>
            <a:endParaRPr lang="en-GB" sz="3200" dirty="0">
              <a:latin typeface="Calibri" pitchFamily="34" charset="0"/>
            </a:endParaRPr>
          </a:p>
          <a:p>
            <a:pPr marL="457189" indent="-457189">
              <a:buFont typeface="Arial" pitchFamily="34" charset="0"/>
              <a:buChar char="•"/>
            </a:pPr>
            <a:r>
              <a:rPr lang="en-GB" sz="3200" dirty="0">
                <a:latin typeface="Calibri" pitchFamily="34" charset="0"/>
              </a:rPr>
              <a:t>  Disappointing marks</a:t>
            </a:r>
          </a:p>
          <a:p>
            <a:pPr marL="457189" indent="-457189">
              <a:buFont typeface="Arial" pitchFamily="34" charset="0"/>
              <a:buChar char="•"/>
            </a:pPr>
            <a:endParaRPr lang="en-GB" sz="3200" dirty="0">
              <a:latin typeface="Calibri" pitchFamily="34" charset="0"/>
            </a:endParaRPr>
          </a:p>
          <a:p>
            <a:pPr marL="457189" indent="-457189">
              <a:buFont typeface="Arial" pitchFamily="34" charset="0"/>
              <a:buChar char="•"/>
            </a:pPr>
            <a:r>
              <a:rPr lang="en-GB" sz="3200" dirty="0">
                <a:latin typeface="Calibri" pitchFamily="34" charset="0"/>
              </a:rPr>
              <a:t>  Loss of control</a:t>
            </a:r>
          </a:p>
        </p:txBody>
      </p:sp>
      <p:grpSp>
        <p:nvGrpSpPr>
          <p:cNvPr id="10" name="Group 9"/>
          <p:cNvGrpSpPr/>
          <p:nvPr/>
        </p:nvGrpSpPr>
        <p:grpSpPr>
          <a:xfrm>
            <a:off x="4100" y="5688632"/>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5E6DF082-53D4-421F-8CF9-50C99D89C351}" type="slidenum">
              <a:rPr lang="en-GB"/>
              <a:pPr>
                <a:defRPr/>
              </a:pPr>
              <a:t>17</a:t>
            </a:fld>
            <a:endParaRPr lang="en-GB"/>
          </a:p>
        </p:txBody>
      </p:sp>
      <p:sp>
        <p:nvSpPr>
          <p:cNvPr id="142340" name="Rectangle 5"/>
          <p:cNvSpPr>
            <a:spLocks noGrp="1" noChangeArrowheads="1"/>
          </p:cNvSpPr>
          <p:nvPr>
            <p:ph type="subTitle" idx="4294967295"/>
          </p:nvPr>
        </p:nvSpPr>
        <p:spPr>
          <a:xfrm>
            <a:off x="3647019" y="1989137"/>
            <a:ext cx="8544983" cy="3600451"/>
          </a:xfrm>
        </p:spPr>
        <p:txBody>
          <a:bodyPr/>
          <a:lstStyle/>
          <a:p>
            <a:pPr marL="0" indent="0">
              <a:buFont typeface="Wingdings" pitchFamily="2" charset="2"/>
              <a:buChar char="Ø"/>
            </a:pPr>
            <a:endParaRPr lang="en-GB" b="1">
              <a:latin typeface="Calibri" pitchFamily="34" charset="0"/>
            </a:endParaRPr>
          </a:p>
          <a:p>
            <a:pPr marL="0" indent="0">
              <a:buFont typeface="Wingdings" pitchFamily="2" charset="2"/>
              <a:buChar char="Ø"/>
            </a:pPr>
            <a:endParaRPr lang="en-GB" b="1">
              <a:latin typeface="Calibri" pitchFamily="34" charset="0"/>
            </a:endParaRPr>
          </a:p>
          <a:p>
            <a:pPr marL="0" indent="0">
              <a:buFont typeface="Wingdings" pitchFamily="2" charset="2"/>
              <a:buChar char="Ø"/>
            </a:pPr>
            <a:endParaRPr lang="en-GB">
              <a:latin typeface="Calibri" pitchFamily="34" charset="0"/>
            </a:endParaRPr>
          </a:p>
          <a:p>
            <a:pPr marL="0" indent="0">
              <a:buFont typeface="Wingdings" pitchFamily="2" charset="2"/>
              <a:buChar char="Ø"/>
            </a:pPr>
            <a:endParaRPr lang="en-GB">
              <a:latin typeface="Calibri" pitchFamily="34" charset="0"/>
            </a:endParaRPr>
          </a:p>
          <a:p>
            <a:pPr marL="0" indent="0">
              <a:buFont typeface="Wingdings" pitchFamily="2" charset="2"/>
              <a:buChar char="Ø"/>
            </a:pPr>
            <a:endParaRPr lang="en-GB">
              <a:latin typeface="Calibri" pitchFamily="34" charset="0"/>
            </a:endParaRPr>
          </a:p>
        </p:txBody>
      </p:sp>
      <p:sp>
        <p:nvSpPr>
          <p:cNvPr id="142341" name="Rectangle 6"/>
          <p:cNvSpPr>
            <a:spLocks noChangeArrowheads="1"/>
          </p:cNvSpPr>
          <p:nvPr/>
        </p:nvSpPr>
        <p:spPr bwMode="auto">
          <a:xfrm>
            <a:off x="912286" y="981077"/>
            <a:ext cx="10272183" cy="3046988"/>
          </a:xfrm>
          <a:prstGeom prst="rect">
            <a:avLst/>
          </a:prstGeom>
          <a:noFill/>
          <a:ln w="9525">
            <a:noFill/>
            <a:miter lim="800000"/>
            <a:headEnd/>
            <a:tailEnd/>
          </a:ln>
        </p:spPr>
        <p:txBody>
          <a:bodyPr>
            <a:spAutoFit/>
          </a:bodyPr>
          <a:lstStyle/>
          <a:p>
            <a:pPr algn="ctr"/>
            <a:r>
              <a:rPr lang="en-GB" sz="4800" b="1" dirty="0">
                <a:solidFill>
                  <a:srgbClr val="0000FF"/>
                </a:solidFill>
                <a:latin typeface="Calibri" pitchFamily="34" charset="0"/>
              </a:rPr>
              <a:t>SIXTH FORM CAREERS PROGRAMME </a:t>
            </a:r>
            <a:br>
              <a:rPr lang="en-GB" sz="4800" b="1" dirty="0">
                <a:solidFill>
                  <a:schemeClr val="tx2"/>
                </a:solidFill>
                <a:latin typeface="Calibri" pitchFamily="34" charset="0"/>
              </a:rPr>
            </a:br>
            <a:endParaRPr lang="en-GB" sz="4800" b="1" dirty="0">
              <a:solidFill>
                <a:schemeClr val="tx2"/>
              </a:solidFill>
              <a:latin typeface="Calibri" pitchFamily="34" charset="0"/>
            </a:endParaRPr>
          </a:p>
          <a:p>
            <a:pPr algn="ctr"/>
            <a:r>
              <a:rPr lang="en-GB" sz="4800" b="1" dirty="0">
                <a:solidFill>
                  <a:schemeClr val="tx2"/>
                </a:solidFill>
                <a:latin typeface="Calibri" pitchFamily="34" charset="0"/>
              </a:rPr>
              <a:t>Miss Griffith</a:t>
            </a:r>
          </a:p>
          <a:p>
            <a:pPr algn="ctr"/>
            <a:r>
              <a:rPr lang="en-GB" sz="4800" b="1" dirty="0">
                <a:solidFill>
                  <a:schemeClr val="tx2"/>
                </a:solidFill>
                <a:latin typeface="Calibri" pitchFamily="34" charset="0"/>
              </a:rPr>
              <a:t>Head of Careers</a:t>
            </a:r>
          </a:p>
        </p:txBody>
      </p:sp>
      <p:grpSp>
        <p:nvGrpSpPr>
          <p:cNvPr id="12" name="Group 11"/>
          <p:cNvGrpSpPr/>
          <p:nvPr/>
        </p:nvGrpSpPr>
        <p:grpSpPr>
          <a:xfrm>
            <a:off x="4100" y="5688632"/>
            <a:ext cx="12208001" cy="1169368"/>
            <a:chOff x="3074" y="4266474"/>
            <a:chExt cx="9156001" cy="877026"/>
          </a:xfrm>
        </p:grpSpPr>
        <p:sp>
          <p:nvSpPr>
            <p:cNvPr id="13" name="Rectangle 12"/>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4" name="Rectangle 13"/>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2795672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7EAF154F-77FE-429E-B7A2-29C4645AC1F8}" type="slidenum">
              <a:rPr lang="en-GB"/>
              <a:pPr>
                <a:defRPr/>
              </a:pPr>
              <a:t>18</a:t>
            </a:fld>
            <a:endParaRPr lang="en-GB"/>
          </a:p>
        </p:txBody>
      </p:sp>
      <p:sp>
        <p:nvSpPr>
          <p:cNvPr id="144385" name="Rectangle 2"/>
          <p:cNvSpPr>
            <a:spLocks noGrp="1" noChangeArrowheads="1"/>
          </p:cNvSpPr>
          <p:nvPr>
            <p:ph type="ctrTitle"/>
          </p:nvPr>
        </p:nvSpPr>
        <p:spPr>
          <a:xfrm>
            <a:off x="1007535" y="260351"/>
            <a:ext cx="10369551" cy="1728788"/>
          </a:xfrm>
        </p:spPr>
        <p:txBody>
          <a:bodyPr/>
          <a:lstStyle/>
          <a:p>
            <a:pPr eaLnBrk="1" hangingPunct="1"/>
            <a:r>
              <a:rPr lang="en-GB" sz="4800" b="1" dirty="0">
                <a:solidFill>
                  <a:srgbClr val="0000FF"/>
                </a:solidFill>
                <a:latin typeface="Calibri" pitchFamily="34" charset="0"/>
              </a:rPr>
              <a:t>CAREERS CLASSES IN 6</a:t>
            </a:r>
            <a:r>
              <a:rPr lang="en-GB" sz="4800" b="1" baseline="30000" dirty="0">
                <a:solidFill>
                  <a:srgbClr val="0000FF"/>
                </a:solidFill>
                <a:latin typeface="Calibri" pitchFamily="34" charset="0"/>
              </a:rPr>
              <a:t>TH</a:t>
            </a:r>
            <a:r>
              <a:rPr lang="en-GB" sz="4800" b="1" dirty="0">
                <a:solidFill>
                  <a:srgbClr val="0000FF"/>
                </a:solidFill>
                <a:latin typeface="Calibri" pitchFamily="34" charset="0"/>
              </a:rPr>
              <a:t> FORM</a:t>
            </a:r>
          </a:p>
        </p:txBody>
      </p:sp>
      <p:sp>
        <p:nvSpPr>
          <p:cNvPr id="144389" name="Rectangle 6"/>
          <p:cNvSpPr>
            <a:spLocks noGrp="1" noChangeArrowheads="1"/>
          </p:cNvSpPr>
          <p:nvPr>
            <p:ph type="subTitle" idx="1"/>
          </p:nvPr>
        </p:nvSpPr>
        <p:spPr>
          <a:xfrm>
            <a:off x="1871133" y="1989137"/>
            <a:ext cx="8544984" cy="3600451"/>
          </a:xfrm>
        </p:spPr>
        <p:txBody>
          <a:bodyPr/>
          <a:lstStyle/>
          <a:p>
            <a:pPr algn="l" eaLnBrk="1" hangingPunct="1">
              <a:buFont typeface="Wingdings" pitchFamily="2" charset="2"/>
              <a:buChar char="Ø"/>
            </a:pPr>
            <a:endParaRPr lang="en-GB">
              <a:latin typeface="Calibri" pitchFamily="34" charset="0"/>
            </a:endParaRPr>
          </a:p>
          <a:p>
            <a:pPr algn="l" eaLnBrk="1" hangingPunct="1">
              <a:buFont typeface="Wingdings" pitchFamily="2" charset="2"/>
              <a:buChar char="Ø"/>
            </a:pPr>
            <a:endParaRPr lang="en-GB">
              <a:latin typeface="Calibri" pitchFamily="34" charset="0"/>
            </a:endParaRPr>
          </a:p>
          <a:p>
            <a:pPr algn="l" eaLnBrk="1" hangingPunct="1">
              <a:buFont typeface="Wingdings" pitchFamily="2" charset="2"/>
              <a:buChar char="Ø"/>
            </a:pPr>
            <a:endParaRPr lang="en-GB">
              <a:latin typeface="Calibri" pitchFamily="34" charset="0"/>
            </a:endParaRPr>
          </a:p>
        </p:txBody>
      </p:sp>
      <p:sp>
        <p:nvSpPr>
          <p:cNvPr id="144390" name="Rectangle 7"/>
          <p:cNvSpPr>
            <a:spLocks noChangeArrowheads="1"/>
          </p:cNvSpPr>
          <p:nvPr/>
        </p:nvSpPr>
        <p:spPr bwMode="auto">
          <a:xfrm>
            <a:off x="1510748" y="2133602"/>
            <a:ext cx="10124569" cy="3128998"/>
          </a:xfrm>
          <a:prstGeom prst="rect">
            <a:avLst/>
          </a:prstGeom>
          <a:noFill/>
          <a:ln w="9525">
            <a:noFill/>
            <a:miter lim="800000"/>
            <a:headEnd/>
            <a:tailEnd/>
          </a:ln>
        </p:spPr>
        <p:txBody>
          <a:bodyPr wrap="square">
            <a:spAutoFit/>
          </a:bodyPr>
          <a:lstStyle/>
          <a:p>
            <a:pPr>
              <a:buFont typeface="Wingdings" pitchFamily="2" charset="2"/>
              <a:buChar char="§"/>
            </a:pPr>
            <a:r>
              <a:rPr lang="en-GB" sz="3200" b="1" dirty="0"/>
              <a:t>    1 period per week</a:t>
            </a:r>
          </a:p>
          <a:p>
            <a:pPr>
              <a:buFont typeface="Wingdings" pitchFamily="2" charset="2"/>
              <a:buNone/>
            </a:pPr>
            <a:endParaRPr lang="en-GB" sz="3200" b="1" dirty="0">
              <a:cs typeface="Arial" charset="0"/>
            </a:endParaRPr>
          </a:p>
          <a:p>
            <a:pPr marL="609585" indent="-609585">
              <a:buFont typeface="Wingdings" panose="05000000000000000000" pitchFamily="2" charset="2"/>
              <a:buChar char="§"/>
            </a:pPr>
            <a:r>
              <a:rPr lang="en-GB" sz="3200" b="1" dirty="0"/>
              <a:t>2 main areas of study:</a:t>
            </a:r>
          </a:p>
          <a:p>
            <a:pPr>
              <a:buFont typeface="Wingdings" pitchFamily="2" charset="2"/>
              <a:buNone/>
            </a:pPr>
            <a:r>
              <a:rPr lang="en-GB" sz="3200" b="1" dirty="0"/>
              <a:t>	Preparation for the world of work </a:t>
            </a:r>
          </a:p>
          <a:p>
            <a:pPr>
              <a:buFont typeface="Wingdings" pitchFamily="2" charset="2"/>
              <a:buNone/>
            </a:pPr>
            <a:r>
              <a:rPr lang="en-GB" sz="3200" b="1" dirty="0"/>
              <a:t>	Options at 18+</a:t>
            </a:r>
          </a:p>
          <a:p>
            <a:pPr>
              <a:buFont typeface="Wingdings" pitchFamily="2" charset="2"/>
              <a:buNone/>
            </a:pPr>
            <a:endParaRPr lang="en-GB" sz="3733" i="1" dirty="0"/>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252837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8854D813-FD1B-460D-BD10-6990A9ECBE00}" type="slidenum">
              <a:rPr lang="en-GB"/>
              <a:pPr>
                <a:defRPr/>
              </a:pPr>
              <a:t>19</a:t>
            </a:fld>
            <a:endParaRPr lang="en-GB" dirty="0"/>
          </a:p>
        </p:txBody>
      </p:sp>
      <p:sp>
        <p:nvSpPr>
          <p:cNvPr id="146433" name="Rectangle 2"/>
          <p:cNvSpPr>
            <a:spLocks noGrp="1" noChangeArrowheads="1"/>
          </p:cNvSpPr>
          <p:nvPr>
            <p:ph type="title"/>
          </p:nvPr>
        </p:nvSpPr>
        <p:spPr/>
        <p:txBody>
          <a:bodyPr/>
          <a:lstStyle/>
          <a:p>
            <a:pPr eaLnBrk="1" hangingPunct="1"/>
            <a:r>
              <a:rPr lang="en-GB" sz="4800" b="1" dirty="0">
                <a:solidFill>
                  <a:srgbClr val="0000FF"/>
                </a:solidFill>
                <a:latin typeface="Calibri" pitchFamily="34" charset="0"/>
              </a:rPr>
              <a:t>PREPARATION FOR WORLD OF WORK</a:t>
            </a:r>
          </a:p>
        </p:txBody>
      </p:sp>
      <p:sp>
        <p:nvSpPr>
          <p:cNvPr id="146434" name="Rectangle 3"/>
          <p:cNvSpPr>
            <a:spLocks noGrp="1" noChangeArrowheads="1"/>
          </p:cNvSpPr>
          <p:nvPr>
            <p:ph type="body" idx="1"/>
          </p:nvPr>
        </p:nvSpPr>
        <p:spPr/>
        <p:txBody>
          <a:bodyPr/>
          <a:lstStyle/>
          <a:p>
            <a:pPr eaLnBrk="1" hangingPunct="1">
              <a:buFont typeface="Wingdings" pitchFamily="2" charset="2"/>
              <a:buChar char="Ø"/>
            </a:pPr>
            <a:endParaRPr lang="en-GB" b="1" dirty="0">
              <a:latin typeface="Calibri" pitchFamily="34" charset="0"/>
            </a:endParaRPr>
          </a:p>
          <a:p>
            <a:pPr eaLnBrk="1" hangingPunct="1">
              <a:buFont typeface="Wingdings" pitchFamily="2" charset="2"/>
              <a:buChar char="Ø"/>
            </a:pPr>
            <a:endParaRPr lang="en-GB" b="1" dirty="0">
              <a:latin typeface="Calibri" pitchFamily="34" charset="0"/>
            </a:endParaRPr>
          </a:p>
          <a:p>
            <a:pPr eaLnBrk="1" hangingPunct="1">
              <a:buFont typeface="Wingdings" pitchFamily="2" charset="2"/>
              <a:buChar char="Ø"/>
            </a:pPr>
            <a:endParaRPr lang="en-GB" dirty="0">
              <a:latin typeface="Calibri" pitchFamily="34" charset="0"/>
            </a:endParaRPr>
          </a:p>
          <a:p>
            <a:pPr eaLnBrk="1" hangingPunct="1">
              <a:buFont typeface="Wingdings" pitchFamily="2" charset="2"/>
              <a:buChar char="Ø"/>
            </a:pPr>
            <a:endParaRPr lang="en-GB" dirty="0">
              <a:latin typeface="Calibri" pitchFamily="34" charset="0"/>
            </a:endParaRPr>
          </a:p>
          <a:p>
            <a:pPr eaLnBrk="1" hangingPunct="1">
              <a:buNone/>
            </a:pPr>
            <a:endParaRPr lang="en-GB" dirty="0">
              <a:latin typeface="Calibri" pitchFamily="34" charset="0"/>
            </a:endParaRPr>
          </a:p>
        </p:txBody>
      </p:sp>
      <p:sp>
        <p:nvSpPr>
          <p:cNvPr id="146438" name="Rectangle 7"/>
          <p:cNvSpPr>
            <a:spLocks noChangeArrowheads="1"/>
          </p:cNvSpPr>
          <p:nvPr/>
        </p:nvSpPr>
        <p:spPr bwMode="auto">
          <a:xfrm>
            <a:off x="812802" y="1180431"/>
            <a:ext cx="10657417" cy="4803303"/>
          </a:xfrm>
          <a:prstGeom prst="rect">
            <a:avLst/>
          </a:prstGeom>
          <a:noFill/>
          <a:ln w="9525">
            <a:noFill/>
            <a:miter lim="800000"/>
            <a:headEnd/>
            <a:tailEnd/>
          </a:ln>
        </p:spPr>
        <p:txBody>
          <a:bodyPr>
            <a:spAutoFit/>
          </a:bodyPr>
          <a:lstStyle/>
          <a:p>
            <a:pPr marL="609585" indent="-609585">
              <a:spcBef>
                <a:spcPct val="40000"/>
              </a:spcBef>
              <a:buFont typeface="Arial" pitchFamily="34" charset="0"/>
              <a:buChar char="•"/>
            </a:pPr>
            <a:r>
              <a:rPr lang="en-GB" sz="3733" b="1" dirty="0"/>
              <a:t>  </a:t>
            </a:r>
            <a:r>
              <a:rPr lang="en-GB" sz="3200" b="1" dirty="0"/>
              <a:t>Job advertisements</a:t>
            </a:r>
          </a:p>
          <a:p>
            <a:pPr marL="609585" indent="-609585">
              <a:spcBef>
                <a:spcPct val="40000"/>
              </a:spcBef>
              <a:buFont typeface="Arial" pitchFamily="34" charset="0"/>
              <a:buChar char="•"/>
            </a:pPr>
            <a:r>
              <a:rPr lang="en-GB" sz="3200" b="1" dirty="0"/>
              <a:t>  CV preparation</a:t>
            </a:r>
          </a:p>
          <a:p>
            <a:pPr marL="609585" indent="-609585">
              <a:spcBef>
                <a:spcPct val="40000"/>
              </a:spcBef>
              <a:buFont typeface="Arial" pitchFamily="34" charset="0"/>
              <a:buChar char="•"/>
            </a:pPr>
            <a:r>
              <a:rPr lang="en-GB" sz="3200" b="1" dirty="0"/>
              <a:t>  Completing an application form</a:t>
            </a:r>
          </a:p>
          <a:p>
            <a:pPr marL="609585" indent="-609585">
              <a:spcBef>
                <a:spcPct val="40000"/>
              </a:spcBef>
              <a:buFont typeface="Arial" pitchFamily="34" charset="0"/>
              <a:buChar char="•"/>
            </a:pPr>
            <a:r>
              <a:rPr lang="en-GB" sz="3200" b="1" dirty="0"/>
              <a:t>  Labour Market Information</a:t>
            </a:r>
          </a:p>
          <a:p>
            <a:pPr marL="609585" indent="-609585">
              <a:spcBef>
                <a:spcPct val="40000"/>
              </a:spcBef>
              <a:buFont typeface="Arial" pitchFamily="34" charset="0"/>
              <a:buChar char="•"/>
            </a:pPr>
            <a:r>
              <a:rPr lang="en-GB" sz="3200" b="1" dirty="0"/>
              <a:t>  Introduction to interview skills (mainly in U6th)</a:t>
            </a:r>
          </a:p>
          <a:p>
            <a:pPr marL="609585" indent="-609585">
              <a:spcBef>
                <a:spcPct val="40000"/>
              </a:spcBef>
              <a:buFont typeface="Arial" pitchFamily="34" charset="0"/>
              <a:buChar char="•"/>
            </a:pPr>
            <a:r>
              <a:rPr lang="en-GB" sz="3200" b="1" dirty="0"/>
              <a:t>  Work experience</a:t>
            </a:r>
          </a:p>
          <a:p>
            <a:pPr>
              <a:spcBef>
                <a:spcPct val="40000"/>
              </a:spcBef>
            </a:pPr>
            <a:r>
              <a:rPr lang="en-GB" sz="3200" b="1" dirty="0"/>
              <a:t>	   </a:t>
            </a: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808969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6B747923-1740-4E0D-8E93-D12E891B1E3E}" type="slidenum">
              <a:rPr lang="en-GB"/>
              <a:pPr>
                <a:defRPr/>
              </a:pPr>
              <a:t>2</a:t>
            </a:fld>
            <a:endParaRPr lang="en-GB"/>
          </a:p>
        </p:txBody>
      </p:sp>
      <p:sp>
        <p:nvSpPr>
          <p:cNvPr id="20481"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4080A0C7-118E-4CB1-9625-4A1A91CB1351}" type="slidenum">
              <a:rPr lang="en-GB" sz="1867"/>
              <a:pPr algn="r"/>
              <a:t>2</a:t>
            </a:fld>
            <a:endParaRPr lang="en-GB" sz="1867"/>
          </a:p>
        </p:txBody>
      </p:sp>
      <p:sp>
        <p:nvSpPr>
          <p:cNvPr id="20482" name="Rectangle 2"/>
          <p:cNvSpPr>
            <a:spLocks noGrp="1" noChangeArrowheads="1"/>
          </p:cNvSpPr>
          <p:nvPr>
            <p:ph type="ctrTitle"/>
          </p:nvPr>
        </p:nvSpPr>
        <p:spPr>
          <a:xfrm>
            <a:off x="1007535" y="260351"/>
            <a:ext cx="10369551" cy="1728788"/>
          </a:xfrm>
        </p:spPr>
        <p:txBody>
          <a:bodyPr anchor="t"/>
          <a:lstStyle/>
          <a:p>
            <a:pPr eaLnBrk="1" hangingPunct="1"/>
            <a:r>
              <a:rPr lang="en-GB" sz="4800" b="1" dirty="0">
                <a:solidFill>
                  <a:srgbClr val="0000FF"/>
                </a:solidFill>
                <a:latin typeface="Calibri" pitchFamily="34" charset="0"/>
              </a:rPr>
              <a:t>PROGRAMME FOR THE EVENING</a:t>
            </a:r>
          </a:p>
        </p:txBody>
      </p:sp>
      <p:sp>
        <p:nvSpPr>
          <p:cNvPr id="20486" name="Rectangle 6"/>
          <p:cNvSpPr>
            <a:spLocks noGrp="1" noChangeArrowheads="1"/>
          </p:cNvSpPr>
          <p:nvPr>
            <p:ph type="subTitle" idx="1"/>
          </p:nvPr>
        </p:nvSpPr>
        <p:spPr>
          <a:xfrm>
            <a:off x="734483" y="1220755"/>
            <a:ext cx="10847917" cy="3600451"/>
          </a:xfrm>
        </p:spPr>
        <p:txBody>
          <a:bodyPr>
            <a:normAutofit fontScale="92500" lnSpcReduction="20000"/>
          </a:bodyPr>
          <a:lstStyle/>
          <a:p>
            <a:pPr marL="457189" indent="-457189" algn="l">
              <a:lnSpc>
                <a:spcPct val="80000"/>
              </a:lnSpc>
              <a:buFont typeface="Arial" panose="020B0604020202020204" pitchFamily="34" charset="0"/>
              <a:buChar char="•"/>
              <a:tabLst>
                <a:tab pos="3117773" algn="l"/>
              </a:tabLst>
            </a:pPr>
            <a:r>
              <a:rPr lang="en-GB" sz="3200" b="1" dirty="0">
                <a:latin typeface="Calibri" pitchFamily="34" charset="0"/>
              </a:rPr>
              <a:t>Welcome		Mrs Connery (Principal)</a:t>
            </a:r>
          </a:p>
          <a:p>
            <a:pPr algn="l">
              <a:lnSpc>
                <a:spcPct val="80000"/>
              </a:lnSpc>
              <a:tabLst>
                <a:tab pos="3117773" algn="l"/>
              </a:tabLst>
            </a:pPr>
            <a:endParaRPr lang="en-GB" sz="3200" b="1" dirty="0">
              <a:latin typeface="Calibri" pitchFamily="34" charset="0"/>
            </a:endParaRPr>
          </a:p>
          <a:p>
            <a:pPr marL="457189" indent="-457189" algn="l">
              <a:lnSpc>
                <a:spcPct val="80000"/>
              </a:lnSpc>
              <a:buFont typeface="Arial" panose="020B0604020202020204" pitchFamily="34" charset="0"/>
              <a:buChar char="•"/>
              <a:tabLst>
                <a:tab pos="3117773" algn="l"/>
              </a:tabLst>
            </a:pPr>
            <a:r>
              <a:rPr lang="en-GB" sz="3200" b="1" dirty="0">
                <a:latin typeface="Calibri" pitchFamily="34" charset="0"/>
              </a:rPr>
              <a:t>Curriculum		Mr Anderson (VP)</a:t>
            </a:r>
          </a:p>
          <a:p>
            <a:pPr algn="l">
              <a:lnSpc>
                <a:spcPct val="80000"/>
              </a:lnSpc>
              <a:tabLst>
                <a:tab pos="3117773" algn="l"/>
              </a:tabLst>
            </a:pPr>
            <a:r>
              <a:rPr lang="en-GB" sz="3200" b="1" dirty="0">
                <a:latin typeface="Calibri" pitchFamily="34" charset="0"/>
              </a:rPr>
              <a:t>			 </a:t>
            </a:r>
          </a:p>
          <a:p>
            <a:pPr algn="l">
              <a:lnSpc>
                <a:spcPct val="80000"/>
              </a:lnSpc>
              <a:buFontTx/>
              <a:buChar char="•"/>
              <a:tabLst>
                <a:tab pos="3117773" algn="l"/>
              </a:tabLst>
            </a:pPr>
            <a:r>
              <a:rPr lang="en-GB" sz="3200" b="1" dirty="0">
                <a:latin typeface="Calibri" pitchFamily="34" charset="0"/>
              </a:rPr>
              <a:t>  Pastoral 		Mrs Ingram (Head of Lower Sixth)</a:t>
            </a:r>
          </a:p>
          <a:p>
            <a:pPr algn="l">
              <a:lnSpc>
                <a:spcPct val="80000"/>
              </a:lnSpc>
              <a:buFontTx/>
              <a:buChar char="•"/>
              <a:tabLst>
                <a:tab pos="3117773" algn="l"/>
              </a:tabLst>
            </a:pPr>
            <a:endParaRPr lang="en-GB" sz="3200" b="1" dirty="0">
              <a:latin typeface="Calibri" pitchFamily="34" charset="0"/>
            </a:endParaRPr>
          </a:p>
          <a:p>
            <a:pPr algn="l">
              <a:lnSpc>
                <a:spcPct val="80000"/>
              </a:lnSpc>
              <a:buFontTx/>
              <a:buChar char="•"/>
              <a:tabLst>
                <a:tab pos="3117773" algn="l"/>
              </a:tabLst>
            </a:pPr>
            <a:r>
              <a:rPr lang="en-GB" sz="3200" b="1" dirty="0">
                <a:latin typeface="Calibri" pitchFamily="34" charset="0"/>
              </a:rPr>
              <a:t>  Careers 		Ms Griffith (Head of Careers)</a:t>
            </a:r>
          </a:p>
          <a:p>
            <a:pPr algn="l">
              <a:lnSpc>
                <a:spcPct val="80000"/>
              </a:lnSpc>
              <a:buFontTx/>
              <a:buChar char="•"/>
              <a:tabLst>
                <a:tab pos="3117773" algn="l"/>
              </a:tabLst>
            </a:pPr>
            <a:endParaRPr lang="en-GB" sz="3200" b="1" dirty="0">
              <a:latin typeface="Calibri" pitchFamily="34" charset="0"/>
            </a:endParaRPr>
          </a:p>
          <a:p>
            <a:pPr algn="l">
              <a:lnSpc>
                <a:spcPct val="80000"/>
              </a:lnSpc>
              <a:buFontTx/>
              <a:buChar char="•"/>
              <a:tabLst>
                <a:tab pos="3117773" algn="l"/>
              </a:tabLst>
            </a:pPr>
            <a:r>
              <a:rPr lang="en-GB" sz="3200" b="1" dirty="0">
                <a:latin typeface="Calibri" pitchFamily="34" charset="0"/>
              </a:rPr>
              <a:t>  Conclusion 		Mr Anderson (VP)</a:t>
            </a:r>
          </a:p>
          <a:p>
            <a:pPr algn="l">
              <a:lnSpc>
                <a:spcPct val="80000"/>
              </a:lnSpc>
              <a:buFontTx/>
              <a:buChar char="•"/>
              <a:tabLst>
                <a:tab pos="3117773" algn="l"/>
              </a:tabLst>
            </a:pPr>
            <a:endParaRPr lang="en-GB" sz="3200" b="1" dirty="0">
              <a:latin typeface="Calibri" pitchFamily="34" charset="0"/>
            </a:endParaRP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FCC94FA4-710B-4068-A61B-2E8F081C4F64}" type="slidenum">
              <a:rPr lang="en-GB"/>
              <a:pPr>
                <a:defRPr/>
              </a:pPr>
              <a:t>20</a:t>
            </a:fld>
            <a:endParaRPr lang="en-GB"/>
          </a:p>
        </p:txBody>
      </p:sp>
      <p:sp>
        <p:nvSpPr>
          <p:cNvPr id="152577" name="Rectangle 2"/>
          <p:cNvSpPr>
            <a:spLocks noGrp="1" noChangeArrowheads="1"/>
          </p:cNvSpPr>
          <p:nvPr>
            <p:ph type="title"/>
          </p:nvPr>
        </p:nvSpPr>
        <p:spPr/>
        <p:txBody>
          <a:bodyPr>
            <a:normAutofit/>
          </a:bodyPr>
          <a:lstStyle/>
          <a:p>
            <a:r>
              <a:rPr lang="en-GB" sz="4800" b="1" dirty="0">
                <a:solidFill>
                  <a:srgbClr val="0000FF"/>
                </a:solidFill>
                <a:latin typeface="+mn-lt"/>
              </a:rPr>
              <a:t>Term 2, </a:t>
            </a:r>
            <a:r>
              <a:rPr lang="en-GB" sz="4800" b="1">
                <a:solidFill>
                  <a:srgbClr val="0000FF"/>
                </a:solidFill>
                <a:latin typeface="+mn-lt"/>
              </a:rPr>
              <a:t>3 &amp; the </a:t>
            </a:r>
            <a:r>
              <a:rPr lang="en-GB" sz="4800" b="1" dirty="0">
                <a:solidFill>
                  <a:srgbClr val="0000FF"/>
                </a:solidFill>
                <a:latin typeface="+mn-lt"/>
              </a:rPr>
              <a:t>June Programme</a:t>
            </a:r>
          </a:p>
        </p:txBody>
      </p:sp>
      <p:sp>
        <p:nvSpPr>
          <p:cNvPr id="152581" name="Rectangle 6"/>
          <p:cNvSpPr>
            <a:spLocks noGrp="1" noChangeArrowheads="1"/>
          </p:cNvSpPr>
          <p:nvPr>
            <p:ph type="subTitle" idx="4294967295"/>
          </p:nvPr>
        </p:nvSpPr>
        <p:spPr>
          <a:xfrm>
            <a:off x="431800" y="1690688"/>
            <a:ext cx="11135784" cy="3461286"/>
          </a:xfrm>
        </p:spPr>
        <p:txBody>
          <a:bodyPr/>
          <a:lstStyle/>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p:txBody>
      </p:sp>
      <p:sp>
        <p:nvSpPr>
          <p:cNvPr id="152582" name="Rectangle 7"/>
          <p:cNvSpPr>
            <a:spLocks noChangeArrowheads="1"/>
          </p:cNvSpPr>
          <p:nvPr/>
        </p:nvSpPr>
        <p:spPr bwMode="auto">
          <a:xfrm>
            <a:off x="1103445" y="1988840"/>
            <a:ext cx="10309291" cy="3709349"/>
          </a:xfrm>
          <a:prstGeom prst="rect">
            <a:avLst/>
          </a:prstGeom>
          <a:noFill/>
          <a:ln w="9525">
            <a:noFill/>
            <a:miter lim="800000"/>
            <a:headEnd/>
            <a:tailEnd/>
          </a:ln>
        </p:spPr>
        <p:txBody>
          <a:bodyPr wrap="square">
            <a:spAutoFit/>
          </a:bodyPr>
          <a:lstStyle/>
          <a:p>
            <a:pPr>
              <a:lnSpc>
                <a:spcPct val="150000"/>
              </a:lnSpc>
            </a:pPr>
            <a:r>
              <a:rPr lang="en-GB" sz="3200" b="1" dirty="0">
                <a:latin typeface="Calibri" pitchFamily="34" charset="0"/>
              </a:rPr>
              <a:t>Personal Statement, UCAS and other post-18 research. </a:t>
            </a:r>
          </a:p>
          <a:p>
            <a:pPr>
              <a:lnSpc>
                <a:spcPct val="150000"/>
              </a:lnSpc>
            </a:pPr>
            <a:r>
              <a:rPr lang="en-GB" sz="3200" b="1" dirty="0">
                <a:latin typeface="Calibri" pitchFamily="34" charset="0"/>
              </a:rPr>
              <a:t>19</a:t>
            </a:r>
            <a:r>
              <a:rPr lang="en-GB" sz="3200" b="1" baseline="30000" dirty="0">
                <a:latin typeface="Calibri" pitchFamily="34" charset="0"/>
              </a:rPr>
              <a:t>th</a:t>
            </a:r>
            <a:r>
              <a:rPr lang="en-GB" sz="3200" b="1" dirty="0">
                <a:latin typeface="Calibri" pitchFamily="34" charset="0"/>
              </a:rPr>
              <a:t> – 23</a:t>
            </a:r>
            <a:r>
              <a:rPr lang="en-GB" sz="3200" b="1" baseline="30000" dirty="0">
                <a:latin typeface="Calibri" pitchFamily="34" charset="0"/>
              </a:rPr>
              <a:t>rd</a:t>
            </a:r>
            <a:r>
              <a:rPr lang="en-GB" sz="3200" b="1" dirty="0">
                <a:latin typeface="Calibri" pitchFamily="34" charset="0"/>
              </a:rPr>
              <a:t> June 2023:  5 day work placement, </a:t>
            </a:r>
          </a:p>
          <a:p>
            <a:pPr>
              <a:lnSpc>
                <a:spcPct val="150000"/>
              </a:lnSpc>
            </a:pPr>
            <a:r>
              <a:rPr lang="en-GB" sz="3200" b="1" dirty="0">
                <a:latin typeface="Calibri" pitchFamily="34" charset="0"/>
              </a:rPr>
              <a:t>14</a:t>
            </a:r>
            <a:r>
              <a:rPr lang="en-GB" sz="3200" b="1" baseline="30000" dirty="0">
                <a:latin typeface="Calibri" pitchFamily="34" charset="0"/>
              </a:rPr>
              <a:t>th</a:t>
            </a:r>
            <a:r>
              <a:rPr lang="en-GB" sz="3200" b="1" dirty="0">
                <a:latin typeface="Calibri" pitchFamily="34" charset="0"/>
              </a:rPr>
              <a:t> - 16</a:t>
            </a:r>
            <a:r>
              <a:rPr lang="en-GB" sz="3200" b="1" baseline="30000" dirty="0">
                <a:latin typeface="Calibri" pitchFamily="34" charset="0"/>
              </a:rPr>
              <a:t>th</a:t>
            </a:r>
            <a:r>
              <a:rPr lang="en-GB" sz="3200" b="1" dirty="0">
                <a:latin typeface="Calibri" pitchFamily="34" charset="0"/>
              </a:rPr>
              <a:t> June and 26</a:t>
            </a:r>
            <a:r>
              <a:rPr lang="en-GB" sz="3200" b="1" baseline="30000" dirty="0">
                <a:latin typeface="Calibri" pitchFamily="34" charset="0"/>
              </a:rPr>
              <a:t>th</a:t>
            </a:r>
            <a:r>
              <a:rPr lang="en-GB" sz="3200" b="1" dirty="0">
                <a:latin typeface="Calibri" pitchFamily="34" charset="0"/>
              </a:rPr>
              <a:t> &amp; 27</a:t>
            </a:r>
            <a:r>
              <a:rPr lang="en-GB" sz="3200" b="1" baseline="30000" dirty="0">
                <a:latin typeface="Calibri" pitchFamily="34" charset="0"/>
              </a:rPr>
              <a:t>th</a:t>
            </a:r>
            <a:r>
              <a:rPr lang="en-GB" sz="3200" b="1" dirty="0">
                <a:latin typeface="Calibri" pitchFamily="34" charset="0"/>
              </a:rPr>
              <a:t> June 2023:  Preparation for Work Experience, Work Experience report, Personal Statement, Post-18 research.</a:t>
            </a:r>
            <a:endParaRPr lang="en-GB" sz="2400" b="1" dirty="0"/>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44637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204F1C5B-B67A-4DFA-8997-0D3F65953453}" type="slidenum">
              <a:rPr lang="en-GB"/>
              <a:pPr>
                <a:defRPr/>
              </a:pPr>
              <a:t>21</a:t>
            </a:fld>
            <a:endParaRPr lang="en-GB"/>
          </a:p>
        </p:txBody>
      </p:sp>
      <p:sp>
        <p:nvSpPr>
          <p:cNvPr id="148481" name="Rectangle 2"/>
          <p:cNvSpPr>
            <a:spLocks noGrp="1" noChangeArrowheads="1"/>
          </p:cNvSpPr>
          <p:nvPr>
            <p:ph type="title"/>
          </p:nvPr>
        </p:nvSpPr>
        <p:spPr/>
        <p:txBody>
          <a:bodyPr/>
          <a:lstStyle/>
          <a:p>
            <a:pPr eaLnBrk="1" hangingPunct="1"/>
            <a:r>
              <a:rPr lang="en-GB" sz="4800" b="1" dirty="0">
                <a:solidFill>
                  <a:srgbClr val="0000FF"/>
                </a:solidFill>
                <a:latin typeface="Calibri" pitchFamily="34" charset="0"/>
              </a:rPr>
              <a:t>OPTIONS AT 18+</a:t>
            </a:r>
          </a:p>
        </p:txBody>
      </p:sp>
      <p:sp>
        <p:nvSpPr>
          <p:cNvPr id="148485" name="Rectangle 6"/>
          <p:cNvSpPr>
            <a:spLocks noGrp="1" noChangeArrowheads="1"/>
          </p:cNvSpPr>
          <p:nvPr>
            <p:ph type="subTitle" idx="4294967295"/>
          </p:nvPr>
        </p:nvSpPr>
        <p:spPr>
          <a:xfrm>
            <a:off x="3647019" y="1989137"/>
            <a:ext cx="8544983" cy="3600451"/>
          </a:xfrm>
        </p:spPr>
        <p:txBody>
          <a:bodyPr/>
          <a:lstStyle/>
          <a:p>
            <a:pPr marL="0" indent="0">
              <a:buFont typeface="Wingdings" pitchFamily="2" charset="2"/>
              <a:buChar char="Ø"/>
            </a:pPr>
            <a:endParaRPr lang="en-GB" b="1">
              <a:latin typeface="Calibri" pitchFamily="34" charset="0"/>
            </a:endParaRPr>
          </a:p>
          <a:p>
            <a:pPr marL="0" indent="0">
              <a:buFont typeface="Wingdings" pitchFamily="2" charset="2"/>
              <a:buChar char="Ø"/>
            </a:pPr>
            <a:endParaRPr lang="en-GB" b="1">
              <a:latin typeface="Calibri" pitchFamily="34" charset="0"/>
            </a:endParaRPr>
          </a:p>
          <a:p>
            <a:pPr marL="0" indent="0">
              <a:buFont typeface="Wingdings" pitchFamily="2" charset="2"/>
              <a:buChar char="Ø"/>
            </a:pPr>
            <a:endParaRPr lang="en-GB">
              <a:latin typeface="Calibri" pitchFamily="34" charset="0"/>
            </a:endParaRPr>
          </a:p>
          <a:p>
            <a:pPr marL="0" indent="0">
              <a:buFont typeface="Wingdings" pitchFamily="2" charset="2"/>
              <a:buChar char="Ø"/>
            </a:pPr>
            <a:endParaRPr lang="en-GB">
              <a:latin typeface="Calibri" pitchFamily="34" charset="0"/>
            </a:endParaRPr>
          </a:p>
          <a:p>
            <a:pPr marL="0" indent="0">
              <a:buFont typeface="Wingdings" pitchFamily="2" charset="2"/>
              <a:buChar char="Ø"/>
            </a:pPr>
            <a:endParaRPr lang="en-GB">
              <a:latin typeface="Calibri" pitchFamily="34" charset="0"/>
            </a:endParaRPr>
          </a:p>
        </p:txBody>
      </p:sp>
      <p:sp>
        <p:nvSpPr>
          <p:cNvPr id="148486" name="Rectangle 7"/>
          <p:cNvSpPr>
            <a:spLocks noChangeArrowheads="1"/>
          </p:cNvSpPr>
          <p:nvPr/>
        </p:nvSpPr>
        <p:spPr bwMode="auto">
          <a:xfrm>
            <a:off x="3024717" y="1628776"/>
            <a:ext cx="6096000" cy="3539430"/>
          </a:xfrm>
          <a:prstGeom prst="rect">
            <a:avLst/>
          </a:prstGeom>
          <a:noFill/>
          <a:ln w="9525">
            <a:noFill/>
            <a:miter lim="800000"/>
            <a:headEnd/>
            <a:tailEnd/>
          </a:ln>
        </p:spPr>
        <p:txBody>
          <a:bodyPr>
            <a:spAutoFit/>
          </a:bodyPr>
          <a:lstStyle/>
          <a:p>
            <a:pPr marL="609585" indent="-609585">
              <a:buFont typeface="Arial" pitchFamily="34" charset="0"/>
              <a:buChar char="•"/>
            </a:pPr>
            <a:r>
              <a:rPr lang="en-GB" sz="3200" b="1" dirty="0">
                <a:latin typeface="Calibri" pitchFamily="34" charset="0"/>
              </a:rPr>
              <a:t>Further education</a:t>
            </a:r>
          </a:p>
          <a:p>
            <a:pPr marL="457189" indent="-457189">
              <a:buFont typeface="Arial" pitchFamily="34" charset="0"/>
              <a:buChar char="•"/>
            </a:pPr>
            <a:endParaRPr lang="en-GB" sz="3200" b="1" dirty="0">
              <a:latin typeface="Calibri" pitchFamily="34" charset="0"/>
            </a:endParaRPr>
          </a:p>
          <a:p>
            <a:pPr marL="457189" indent="-457189">
              <a:buFont typeface="Arial" pitchFamily="34" charset="0"/>
              <a:buChar char="•"/>
            </a:pPr>
            <a:r>
              <a:rPr lang="en-GB" sz="3200" b="1" dirty="0">
                <a:latin typeface="Calibri" pitchFamily="34" charset="0"/>
              </a:rPr>
              <a:t>  Direct employment</a:t>
            </a:r>
          </a:p>
          <a:p>
            <a:pPr marL="457189" indent="-457189">
              <a:buFont typeface="Arial" pitchFamily="34" charset="0"/>
              <a:buChar char="•"/>
            </a:pPr>
            <a:endParaRPr lang="en-GB" sz="3200" b="1" dirty="0">
              <a:latin typeface="Calibri" pitchFamily="34" charset="0"/>
            </a:endParaRPr>
          </a:p>
          <a:p>
            <a:pPr marL="457189" indent="-457189">
              <a:buFont typeface="Arial" pitchFamily="34" charset="0"/>
              <a:buChar char="•"/>
            </a:pPr>
            <a:r>
              <a:rPr lang="en-GB" sz="3200" b="1" dirty="0">
                <a:latin typeface="Calibri" pitchFamily="34" charset="0"/>
              </a:rPr>
              <a:t>  Gap year</a:t>
            </a:r>
          </a:p>
          <a:p>
            <a:pPr marL="457189" indent="-457189">
              <a:buFont typeface="Arial" pitchFamily="34" charset="0"/>
              <a:buChar char="•"/>
            </a:pPr>
            <a:endParaRPr lang="en-GB" sz="3200" b="1" dirty="0">
              <a:latin typeface="Calibri" pitchFamily="34" charset="0"/>
            </a:endParaRPr>
          </a:p>
          <a:p>
            <a:pPr marL="457189" indent="-457189">
              <a:buFont typeface="Arial" pitchFamily="34" charset="0"/>
              <a:buChar char="•"/>
            </a:pPr>
            <a:r>
              <a:rPr lang="en-GB" sz="3200" b="1" dirty="0">
                <a:latin typeface="Calibri" pitchFamily="34" charset="0"/>
              </a:rPr>
              <a:t>  Higher education </a:t>
            </a: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68293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FCC94FA4-710B-4068-A61B-2E8F081C4F64}" type="slidenum">
              <a:rPr lang="en-GB"/>
              <a:pPr>
                <a:defRPr/>
              </a:pPr>
              <a:t>22</a:t>
            </a:fld>
            <a:endParaRPr lang="en-GB"/>
          </a:p>
        </p:txBody>
      </p:sp>
      <p:sp>
        <p:nvSpPr>
          <p:cNvPr id="152577" name="Rectangle 2"/>
          <p:cNvSpPr>
            <a:spLocks noGrp="1" noChangeArrowheads="1"/>
          </p:cNvSpPr>
          <p:nvPr>
            <p:ph type="title"/>
          </p:nvPr>
        </p:nvSpPr>
        <p:spPr/>
        <p:txBody>
          <a:bodyPr/>
          <a:lstStyle/>
          <a:p>
            <a:pPr eaLnBrk="1" hangingPunct="1"/>
            <a:r>
              <a:rPr lang="en-GB" sz="4800" b="1" dirty="0">
                <a:solidFill>
                  <a:srgbClr val="0000FF"/>
                </a:solidFill>
                <a:latin typeface="Calibri" pitchFamily="34" charset="0"/>
              </a:rPr>
              <a:t>HIGHER EDUCATION PREPARATION</a:t>
            </a:r>
          </a:p>
        </p:txBody>
      </p:sp>
      <p:sp>
        <p:nvSpPr>
          <p:cNvPr id="152581" name="Rectangle 6"/>
          <p:cNvSpPr>
            <a:spLocks noGrp="1" noChangeArrowheads="1"/>
          </p:cNvSpPr>
          <p:nvPr>
            <p:ph type="subTitle" idx="4294967295"/>
          </p:nvPr>
        </p:nvSpPr>
        <p:spPr>
          <a:xfrm>
            <a:off x="431800" y="1125537"/>
            <a:ext cx="11135784" cy="3600451"/>
          </a:xfrm>
        </p:spPr>
        <p:txBody>
          <a:bodyPr/>
          <a:lstStyle/>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p:txBody>
      </p:sp>
      <p:sp>
        <p:nvSpPr>
          <p:cNvPr id="152582" name="Rectangle 7"/>
          <p:cNvSpPr>
            <a:spLocks noChangeArrowheads="1"/>
          </p:cNvSpPr>
          <p:nvPr/>
        </p:nvSpPr>
        <p:spPr bwMode="auto">
          <a:xfrm>
            <a:off x="1103445" y="1988840"/>
            <a:ext cx="10309291" cy="2767874"/>
          </a:xfrm>
          <a:prstGeom prst="rect">
            <a:avLst/>
          </a:prstGeom>
          <a:noFill/>
          <a:ln w="9525">
            <a:noFill/>
            <a:miter lim="800000"/>
            <a:headEnd/>
            <a:tailEnd/>
          </a:ln>
        </p:spPr>
        <p:txBody>
          <a:bodyPr wrap="square">
            <a:spAutoFit/>
          </a:bodyPr>
          <a:lstStyle/>
          <a:p>
            <a:pPr marL="609585" indent="-609585">
              <a:spcBef>
                <a:spcPct val="40000"/>
              </a:spcBef>
              <a:buFont typeface="Arial" pitchFamily="34" charset="0"/>
              <a:buChar char="•"/>
            </a:pPr>
            <a:r>
              <a:rPr lang="en-GB" sz="3200" b="1" dirty="0">
                <a:latin typeface="Calibri" pitchFamily="34" charset="0"/>
              </a:rPr>
              <a:t>   Guest Speakers</a:t>
            </a:r>
          </a:p>
          <a:p>
            <a:pPr marL="609585" indent="-609585">
              <a:spcBef>
                <a:spcPct val="40000"/>
              </a:spcBef>
              <a:buFont typeface="Arial" pitchFamily="34" charset="0"/>
              <a:buChar char="•"/>
            </a:pPr>
            <a:r>
              <a:rPr lang="en-GB" sz="3200" b="1" dirty="0">
                <a:latin typeface="Calibri" pitchFamily="34" charset="0"/>
              </a:rPr>
              <a:t>  Talks and courses by professional organisations</a:t>
            </a:r>
          </a:p>
          <a:p>
            <a:pPr marL="609585" indent="-609585">
              <a:spcBef>
                <a:spcPct val="40000"/>
              </a:spcBef>
              <a:buFont typeface="Arial" pitchFamily="34" charset="0"/>
              <a:buChar char="•"/>
            </a:pPr>
            <a:r>
              <a:rPr lang="en-GB" sz="3200" b="1" dirty="0">
                <a:latin typeface="Calibri" pitchFamily="34" charset="0"/>
              </a:rPr>
              <a:t>   Insight days</a:t>
            </a:r>
          </a:p>
          <a:p>
            <a:pPr>
              <a:spcBef>
                <a:spcPct val="40000"/>
              </a:spcBef>
              <a:buFont typeface="Wingdings" pitchFamily="2" charset="2"/>
              <a:buNone/>
            </a:pPr>
            <a:r>
              <a:rPr lang="en-GB" sz="3733" b="1" dirty="0"/>
              <a:t>    </a:t>
            </a:r>
            <a:endParaRPr lang="en-GB" sz="2400" b="1" dirty="0"/>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728855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a:ln/>
        </p:spPr>
        <p:txBody>
          <a:bodyPr/>
          <a:lstStyle/>
          <a:p>
            <a:pPr>
              <a:defRPr/>
            </a:pPr>
            <a:fld id="{92802BC8-1E71-4956-93D3-0633EC99D8CE}" type="slidenum">
              <a:rPr lang="en-GB"/>
              <a:pPr>
                <a:defRPr/>
              </a:pPr>
              <a:t>23</a:t>
            </a:fld>
            <a:endParaRPr lang="en-GB"/>
          </a:p>
        </p:txBody>
      </p:sp>
      <p:sp>
        <p:nvSpPr>
          <p:cNvPr id="154625" name="Rectangle 2"/>
          <p:cNvSpPr>
            <a:spLocks noGrp="1" noChangeArrowheads="1"/>
          </p:cNvSpPr>
          <p:nvPr>
            <p:ph type="title"/>
          </p:nvPr>
        </p:nvSpPr>
        <p:spPr>
          <a:xfrm>
            <a:off x="609600" y="685800"/>
            <a:ext cx="10972800" cy="1295400"/>
          </a:xfrm>
        </p:spPr>
        <p:txBody>
          <a:bodyPr>
            <a:normAutofit fontScale="90000"/>
          </a:bodyPr>
          <a:lstStyle/>
          <a:p>
            <a:pPr eaLnBrk="1" hangingPunct="1"/>
            <a:r>
              <a:rPr lang="en-GB" sz="5333" b="1" dirty="0">
                <a:solidFill>
                  <a:srgbClr val="0000FF"/>
                </a:solidFill>
                <a:latin typeface="Calibri" pitchFamily="34" charset="0"/>
              </a:rPr>
              <a:t>CHOOSING UNIVERSITIES</a:t>
            </a:r>
            <a:br>
              <a:rPr lang="en-GB" sz="5333" b="1" dirty="0">
                <a:latin typeface="Calibri" pitchFamily="34" charset="0"/>
              </a:rPr>
            </a:br>
            <a:r>
              <a:rPr lang="en-GB" sz="4267" b="1" dirty="0">
                <a:latin typeface="Calibri" pitchFamily="34" charset="0"/>
              </a:rPr>
              <a:t>Pupils are encouraged to make use of:  </a:t>
            </a:r>
            <a:br>
              <a:rPr lang="en-GB" sz="4267" b="1" dirty="0">
                <a:latin typeface="Calibri" pitchFamily="34" charset="0"/>
              </a:rPr>
            </a:br>
            <a:endParaRPr lang="en-GB" sz="4267" b="1" dirty="0">
              <a:latin typeface="Calibri" pitchFamily="34" charset="0"/>
            </a:endParaRPr>
          </a:p>
        </p:txBody>
      </p:sp>
      <p:sp>
        <p:nvSpPr>
          <p:cNvPr id="154626" name="Rectangle 6"/>
          <p:cNvSpPr>
            <a:spLocks noGrp="1" noChangeArrowheads="1"/>
          </p:cNvSpPr>
          <p:nvPr>
            <p:ph type="body" sz="half" idx="1"/>
          </p:nvPr>
        </p:nvSpPr>
        <p:spPr/>
        <p:txBody>
          <a:bodyPr/>
          <a:lstStyle/>
          <a:p>
            <a:pPr eaLnBrk="1" hangingPunct="1">
              <a:buFont typeface="Wingdings" pitchFamily="2" charset="2"/>
              <a:buChar char="Ø"/>
            </a:pPr>
            <a:endParaRPr lang="en-GB" b="1">
              <a:latin typeface="Calibri" pitchFamily="34" charset="0"/>
            </a:endParaRPr>
          </a:p>
          <a:p>
            <a:pPr eaLnBrk="1" hangingPunct="1">
              <a:buFont typeface="Wingdings" pitchFamily="2" charset="2"/>
              <a:buChar char="Ø"/>
            </a:pPr>
            <a:endParaRPr lang="en-GB" b="1">
              <a:latin typeface="Calibri" pitchFamily="34" charset="0"/>
            </a:endParaRPr>
          </a:p>
          <a:p>
            <a:pPr eaLnBrk="1" hangingPunct="1">
              <a:buFont typeface="Wingdings" pitchFamily="2" charset="2"/>
              <a:buChar char="Ø"/>
            </a:pPr>
            <a:endParaRPr lang="en-GB">
              <a:latin typeface="Calibri" pitchFamily="34" charset="0"/>
            </a:endParaRPr>
          </a:p>
          <a:p>
            <a:pPr eaLnBrk="1" hangingPunct="1">
              <a:buFont typeface="Wingdings" pitchFamily="2" charset="2"/>
              <a:buChar char="Ø"/>
            </a:pPr>
            <a:endParaRPr lang="en-GB">
              <a:latin typeface="Calibri" pitchFamily="34" charset="0"/>
            </a:endParaRPr>
          </a:p>
          <a:p>
            <a:pPr eaLnBrk="1" hangingPunct="1">
              <a:buFont typeface="Wingdings" pitchFamily="2" charset="2"/>
              <a:buChar char="Ø"/>
            </a:pPr>
            <a:endParaRPr lang="en-GB">
              <a:latin typeface="Calibri" pitchFamily="34" charset="0"/>
            </a:endParaRPr>
          </a:p>
        </p:txBody>
      </p:sp>
      <p:sp>
        <p:nvSpPr>
          <p:cNvPr id="154627" name="Rectangle 8"/>
          <p:cNvSpPr>
            <a:spLocks noGrp="1" noChangeArrowheads="1"/>
          </p:cNvSpPr>
          <p:nvPr>
            <p:ph type="body" sz="half" idx="2"/>
          </p:nvPr>
        </p:nvSpPr>
        <p:spPr>
          <a:xfrm>
            <a:off x="5327915" y="1700808"/>
            <a:ext cx="6502400" cy="4840221"/>
          </a:xfrm>
        </p:spPr>
        <p:txBody>
          <a:bodyPr/>
          <a:lstStyle/>
          <a:p>
            <a:pPr eaLnBrk="1" hangingPunct="1">
              <a:spcBef>
                <a:spcPct val="40000"/>
              </a:spcBef>
            </a:pPr>
            <a:r>
              <a:rPr lang="en-GB" sz="3200" dirty="0">
                <a:latin typeface="Calibri" pitchFamily="34" charset="0"/>
              </a:rPr>
              <a:t> University speakers &amp; Road Show</a:t>
            </a:r>
          </a:p>
          <a:p>
            <a:pPr eaLnBrk="1" hangingPunct="1">
              <a:spcBef>
                <a:spcPct val="40000"/>
              </a:spcBef>
            </a:pPr>
            <a:r>
              <a:rPr lang="en-GB" sz="3200" dirty="0">
                <a:latin typeface="Calibri" pitchFamily="34" charset="0"/>
              </a:rPr>
              <a:t>Past pupils</a:t>
            </a:r>
          </a:p>
          <a:p>
            <a:pPr eaLnBrk="1" hangingPunct="1">
              <a:spcBef>
                <a:spcPct val="40000"/>
              </a:spcBef>
            </a:pPr>
            <a:r>
              <a:rPr lang="en-GB" sz="3200" dirty="0">
                <a:latin typeface="Calibri" pitchFamily="34" charset="0"/>
              </a:rPr>
              <a:t>Open Days visits to local universities</a:t>
            </a:r>
          </a:p>
          <a:p>
            <a:pPr eaLnBrk="1" hangingPunct="1">
              <a:spcBef>
                <a:spcPct val="40000"/>
              </a:spcBef>
            </a:pPr>
            <a:r>
              <a:rPr lang="en-GB" sz="3200" dirty="0">
                <a:latin typeface="Calibri" pitchFamily="34" charset="0"/>
              </a:rPr>
              <a:t>Visits to other Open/Info days</a:t>
            </a:r>
          </a:p>
          <a:p>
            <a:pPr eaLnBrk="1" hangingPunct="1">
              <a:spcBef>
                <a:spcPct val="40000"/>
              </a:spcBef>
            </a:pPr>
            <a:r>
              <a:rPr lang="en-GB" sz="3200" dirty="0">
                <a:latin typeface="Calibri" pitchFamily="34" charset="0"/>
              </a:rPr>
              <a:t>H E Convention &amp; Oxbridge Student Conference</a:t>
            </a:r>
          </a:p>
        </p:txBody>
      </p:sp>
      <p:sp>
        <p:nvSpPr>
          <p:cNvPr id="154631" name="Rectangle 7"/>
          <p:cNvSpPr>
            <a:spLocks noChangeArrowheads="1"/>
          </p:cNvSpPr>
          <p:nvPr/>
        </p:nvSpPr>
        <p:spPr bwMode="auto">
          <a:xfrm>
            <a:off x="478097" y="1892829"/>
            <a:ext cx="5008303" cy="4524315"/>
          </a:xfrm>
          <a:prstGeom prst="rect">
            <a:avLst/>
          </a:prstGeom>
          <a:noFill/>
          <a:ln w="9525">
            <a:noFill/>
            <a:miter lim="800000"/>
            <a:headEnd/>
            <a:tailEnd/>
          </a:ln>
        </p:spPr>
        <p:txBody>
          <a:bodyPr wrap="square">
            <a:spAutoFit/>
          </a:bodyPr>
          <a:lstStyle/>
          <a:p>
            <a:pPr marL="457189" indent="-457189">
              <a:buFont typeface="Arial" pitchFamily="34" charset="0"/>
              <a:buChar char="•"/>
            </a:pPr>
            <a:r>
              <a:rPr lang="en-GB" sz="3200" dirty="0">
                <a:latin typeface="Calibri" pitchFamily="34" charset="0"/>
              </a:rPr>
              <a:t>Prospectuses, </a:t>
            </a:r>
          </a:p>
          <a:p>
            <a:pPr marL="457189" indent="-457189">
              <a:spcBef>
                <a:spcPct val="40000"/>
              </a:spcBef>
              <a:buFont typeface="Arial" pitchFamily="34" charset="0"/>
              <a:buChar char="•"/>
            </a:pPr>
            <a:r>
              <a:rPr lang="en-GB" sz="3200" dirty="0">
                <a:latin typeface="Calibri" pitchFamily="34" charset="0"/>
              </a:rPr>
              <a:t>DVDs, CD </a:t>
            </a:r>
            <a:r>
              <a:rPr lang="en-GB" sz="3200" dirty="0" err="1">
                <a:latin typeface="Calibri" pitchFamily="34" charset="0"/>
              </a:rPr>
              <a:t>Roms</a:t>
            </a:r>
            <a:endParaRPr lang="en-GB" sz="3200" dirty="0">
              <a:latin typeface="Calibri" pitchFamily="34" charset="0"/>
            </a:endParaRPr>
          </a:p>
          <a:p>
            <a:pPr marL="457189" indent="-457189">
              <a:spcBef>
                <a:spcPct val="40000"/>
              </a:spcBef>
              <a:buFont typeface="Arial" pitchFamily="34" charset="0"/>
              <a:buChar char="•"/>
            </a:pPr>
            <a:r>
              <a:rPr lang="en-GB" sz="3200" dirty="0">
                <a:latin typeface="Calibri" pitchFamily="34" charset="0"/>
              </a:rPr>
              <a:t>Websites - especially  </a:t>
            </a:r>
          </a:p>
          <a:p>
            <a:pPr>
              <a:spcBef>
                <a:spcPct val="40000"/>
              </a:spcBef>
            </a:pPr>
            <a:r>
              <a:rPr lang="en-GB" sz="3200" dirty="0">
                <a:latin typeface="Calibri" pitchFamily="34" charset="0"/>
              </a:rPr>
              <a:t>     </a:t>
            </a:r>
            <a:r>
              <a:rPr lang="en-GB" sz="3200" u="sng" dirty="0">
                <a:latin typeface="Calibri" pitchFamily="34" charset="0"/>
              </a:rPr>
              <a:t>www.ucas.com</a:t>
            </a:r>
          </a:p>
          <a:p>
            <a:pPr marL="457189" indent="-457189">
              <a:spcBef>
                <a:spcPct val="40000"/>
              </a:spcBef>
              <a:buFont typeface="Arial" pitchFamily="34" charset="0"/>
              <a:buChar char="•"/>
            </a:pPr>
            <a:r>
              <a:rPr lang="en-GB" sz="3200" u="sng" dirty="0">
                <a:latin typeface="Calibri" pitchFamily="34" charset="0"/>
              </a:rPr>
              <a:t>www.russellgroup.ac.uk</a:t>
            </a:r>
            <a:r>
              <a:rPr lang="en-GB" sz="3200" dirty="0">
                <a:latin typeface="Calibri" pitchFamily="34" charset="0"/>
              </a:rPr>
              <a:t> </a:t>
            </a:r>
          </a:p>
          <a:p>
            <a:pPr marL="457189" indent="-457189">
              <a:spcBef>
                <a:spcPct val="40000"/>
              </a:spcBef>
              <a:buFont typeface="Arial" pitchFamily="34" charset="0"/>
              <a:buChar char="•"/>
            </a:pPr>
            <a:r>
              <a:rPr lang="en-GB" sz="3200" dirty="0">
                <a:latin typeface="Calibri" pitchFamily="34" charset="0"/>
              </a:rPr>
              <a:t>Careers Library</a:t>
            </a:r>
          </a:p>
          <a:p>
            <a:pPr>
              <a:buFont typeface="Wingdings" pitchFamily="2" charset="2"/>
              <a:buNone/>
            </a:pPr>
            <a:endParaRPr lang="en-GB" sz="3200" dirty="0"/>
          </a:p>
        </p:txBody>
      </p:sp>
      <p:grpSp>
        <p:nvGrpSpPr>
          <p:cNvPr id="11" name="Group 10"/>
          <p:cNvGrpSpPr/>
          <p:nvPr/>
        </p:nvGrpSpPr>
        <p:grpSpPr>
          <a:xfrm>
            <a:off x="4100" y="5688632"/>
            <a:ext cx="12208001" cy="1169368"/>
            <a:chOff x="3074" y="4266474"/>
            <a:chExt cx="9156001" cy="877026"/>
          </a:xfrm>
        </p:grpSpPr>
        <p:sp>
          <p:nvSpPr>
            <p:cNvPr id="12" name="Rectangle 11"/>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65747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FD91B2C4-9105-4119-A031-8C47D368C2D6}" type="slidenum">
              <a:rPr lang="en-GB"/>
              <a:pPr>
                <a:defRPr/>
              </a:pPr>
              <a:t>24</a:t>
            </a:fld>
            <a:endParaRPr lang="en-GB"/>
          </a:p>
        </p:txBody>
      </p:sp>
      <p:sp>
        <p:nvSpPr>
          <p:cNvPr id="156673" name="Rectangle 2"/>
          <p:cNvSpPr>
            <a:spLocks noGrp="1" noChangeArrowheads="1"/>
          </p:cNvSpPr>
          <p:nvPr>
            <p:ph type="title"/>
          </p:nvPr>
        </p:nvSpPr>
        <p:spPr>
          <a:xfrm>
            <a:off x="838200" y="365126"/>
            <a:ext cx="10515600" cy="794304"/>
          </a:xfrm>
        </p:spPr>
        <p:txBody>
          <a:bodyPr>
            <a:normAutofit/>
          </a:bodyPr>
          <a:lstStyle/>
          <a:p>
            <a:pPr eaLnBrk="1" hangingPunct="1"/>
            <a:r>
              <a:rPr lang="en-GB" sz="4000" b="1" dirty="0">
                <a:solidFill>
                  <a:srgbClr val="0000FF"/>
                </a:solidFill>
                <a:latin typeface="Calibri" pitchFamily="34" charset="0"/>
              </a:rPr>
              <a:t>AIMS FOR </a:t>
            </a:r>
            <a:r>
              <a:rPr lang="en-GB" sz="4000" b="1">
                <a:solidFill>
                  <a:srgbClr val="0000FF"/>
                </a:solidFill>
                <a:latin typeface="Calibri" pitchFamily="34" charset="0"/>
              </a:rPr>
              <a:t>SEPT 2022 </a:t>
            </a:r>
            <a:r>
              <a:rPr lang="en-GB" sz="4000" b="1" dirty="0">
                <a:solidFill>
                  <a:srgbClr val="0000FF"/>
                </a:solidFill>
                <a:latin typeface="Calibri" pitchFamily="34" charset="0"/>
              </a:rPr>
              <a:t>- </a:t>
            </a:r>
            <a:r>
              <a:rPr lang="en-GB" sz="4000" b="1">
                <a:solidFill>
                  <a:srgbClr val="0000FF"/>
                </a:solidFill>
                <a:latin typeface="Calibri" pitchFamily="34" charset="0"/>
              </a:rPr>
              <a:t>AUG 2023</a:t>
            </a:r>
            <a:endParaRPr lang="en-GB" sz="4000" b="1" dirty="0">
              <a:solidFill>
                <a:srgbClr val="0000FF"/>
              </a:solidFill>
              <a:latin typeface="Calibri" pitchFamily="34" charset="0"/>
            </a:endParaRPr>
          </a:p>
        </p:txBody>
      </p:sp>
      <p:sp>
        <p:nvSpPr>
          <p:cNvPr id="156674" name="Rectangle 3"/>
          <p:cNvSpPr>
            <a:spLocks noGrp="1" noChangeArrowheads="1"/>
          </p:cNvSpPr>
          <p:nvPr>
            <p:ph type="body" sz="half" idx="1"/>
          </p:nvPr>
        </p:nvSpPr>
        <p:spPr/>
        <p:txBody>
          <a:bodyPr/>
          <a:lstStyle/>
          <a:p>
            <a:pPr eaLnBrk="1" hangingPunct="1">
              <a:buFont typeface="Wingdings" pitchFamily="2" charset="2"/>
              <a:buChar char="Ø"/>
            </a:pPr>
            <a:endParaRPr lang="en-GB" b="1">
              <a:latin typeface="Calibri" pitchFamily="34" charset="0"/>
            </a:endParaRPr>
          </a:p>
          <a:p>
            <a:pPr eaLnBrk="1" hangingPunct="1">
              <a:buFont typeface="Wingdings" pitchFamily="2" charset="2"/>
              <a:buChar char="Ø"/>
            </a:pPr>
            <a:endParaRPr lang="en-GB" b="1">
              <a:latin typeface="Calibri" pitchFamily="34" charset="0"/>
            </a:endParaRPr>
          </a:p>
          <a:p>
            <a:pPr eaLnBrk="1" hangingPunct="1">
              <a:buFont typeface="Wingdings" pitchFamily="2" charset="2"/>
              <a:buChar char="Ø"/>
            </a:pPr>
            <a:endParaRPr lang="en-GB">
              <a:latin typeface="Calibri" pitchFamily="34" charset="0"/>
            </a:endParaRPr>
          </a:p>
          <a:p>
            <a:pPr eaLnBrk="1" hangingPunct="1">
              <a:buFont typeface="Wingdings" pitchFamily="2" charset="2"/>
              <a:buChar char="Ø"/>
            </a:pPr>
            <a:endParaRPr lang="en-GB">
              <a:latin typeface="Calibri" pitchFamily="34" charset="0"/>
            </a:endParaRPr>
          </a:p>
          <a:p>
            <a:pPr eaLnBrk="1" hangingPunct="1">
              <a:buFont typeface="Wingdings" pitchFamily="2" charset="2"/>
              <a:buChar char="Ø"/>
            </a:pPr>
            <a:endParaRPr lang="en-GB">
              <a:latin typeface="Calibri" pitchFamily="34" charset="0"/>
            </a:endParaRPr>
          </a:p>
        </p:txBody>
      </p:sp>
      <p:sp>
        <p:nvSpPr>
          <p:cNvPr id="156675" name="Rectangle 8"/>
          <p:cNvSpPr>
            <a:spLocks noGrp="1" noChangeArrowheads="1"/>
          </p:cNvSpPr>
          <p:nvPr>
            <p:ph type="body" sz="half" idx="2"/>
          </p:nvPr>
        </p:nvSpPr>
        <p:spPr>
          <a:xfrm>
            <a:off x="5807968" y="1295401"/>
            <a:ext cx="5774432" cy="4348607"/>
          </a:xfrm>
        </p:spPr>
        <p:txBody>
          <a:bodyPr>
            <a:normAutofit/>
          </a:bodyPr>
          <a:lstStyle/>
          <a:p>
            <a:pPr eaLnBrk="1" hangingPunct="1">
              <a:buFontTx/>
              <a:buNone/>
            </a:pPr>
            <a:r>
              <a:rPr lang="en-GB" sz="3200" b="1" dirty="0">
                <a:latin typeface="Calibri" pitchFamily="34" charset="0"/>
              </a:rPr>
              <a:t>During the Summer Holidays:</a:t>
            </a:r>
          </a:p>
          <a:p>
            <a:pPr eaLnBrk="1" hangingPunct="1">
              <a:spcBef>
                <a:spcPct val="40000"/>
              </a:spcBef>
              <a:buFontTx/>
              <a:buNone/>
            </a:pPr>
            <a:r>
              <a:rPr lang="en-GB" sz="3200" b="1" dirty="0">
                <a:latin typeface="Calibri" pitchFamily="34" charset="0"/>
              </a:rPr>
              <a:t>    Pupils should:</a:t>
            </a:r>
          </a:p>
          <a:p>
            <a:pPr eaLnBrk="1" hangingPunct="1">
              <a:spcBef>
                <a:spcPct val="40000"/>
              </a:spcBef>
              <a:buFont typeface="Wingdings" pitchFamily="2" charset="2"/>
              <a:buChar char="ü"/>
            </a:pPr>
            <a:r>
              <a:rPr lang="en-GB" sz="3200" b="1" dirty="0">
                <a:latin typeface="Calibri" pitchFamily="34" charset="0"/>
              </a:rPr>
              <a:t>Discuss options with parents.</a:t>
            </a:r>
          </a:p>
          <a:p>
            <a:pPr marL="0" indent="0" eaLnBrk="1" hangingPunct="1">
              <a:spcBef>
                <a:spcPct val="40000"/>
              </a:spcBef>
              <a:buNone/>
            </a:pPr>
            <a:endParaRPr lang="en-GB" sz="3200" b="1" dirty="0">
              <a:latin typeface="Calibri" pitchFamily="34" charset="0"/>
            </a:endParaRPr>
          </a:p>
          <a:p>
            <a:pPr eaLnBrk="1" hangingPunct="1">
              <a:spcBef>
                <a:spcPct val="60000"/>
              </a:spcBef>
              <a:buFont typeface="Wingdings" pitchFamily="2" charset="2"/>
              <a:buChar char="ü"/>
            </a:pPr>
            <a:r>
              <a:rPr lang="en-GB" sz="3200" b="1" dirty="0">
                <a:latin typeface="Calibri" pitchFamily="34" charset="0"/>
              </a:rPr>
              <a:t>Research and, if possible visit, universities where courses of interest to them are offered </a:t>
            </a:r>
          </a:p>
          <a:p>
            <a:pPr eaLnBrk="1" hangingPunct="1">
              <a:spcBef>
                <a:spcPct val="40000"/>
              </a:spcBef>
            </a:pPr>
            <a:endParaRPr lang="en-GB" sz="3200" b="1" dirty="0">
              <a:latin typeface="Calibri" pitchFamily="34" charset="0"/>
            </a:endParaRPr>
          </a:p>
        </p:txBody>
      </p:sp>
      <p:sp>
        <p:nvSpPr>
          <p:cNvPr id="156679" name="Rectangle 7"/>
          <p:cNvSpPr>
            <a:spLocks noChangeArrowheads="1"/>
          </p:cNvSpPr>
          <p:nvPr/>
        </p:nvSpPr>
        <p:spPr bwMode="auto">
          <a:xfrm>
            <a:off x="711200" y="1295401"/>
            <a:ext cx="4735443" cy="8562344"/>
          </a:xfrm>
          <a:prstGeom prst="rect">
            <a:avLst/>
          </a:prstGeom>
          <a:noFill/>
          <a:ln w="9525">
            <a:noFill/>
            <a:miter lim="800000"/>
            <a:headEnd/>
            <a:tailEnd/>
          </a:ln>
        </p:spPr>
        <p:txBody>
          <a:bodyPr wrap="square">
            <a:spAutoFit/>
          </a:bodyPr>
          <a:lstStyle/>
          <a:p>
            <a:pPr>
              <a:buFont typeface="Wingdings" pitchFamily="2" charset="2"/>
              <a:buNone/>
            </a:pPr>
            <a:r>
              <a:rPr lang="en-GB" sz="3200" b="1" dirty="0">
                <a:latin typeface="Calibri" pitchFamily="34" charset="0"/>
              </a:rPr>
              <a:t>By the end of L6:</a:t>
            </a:r>
          </a:p>
          <a:p>
            <a:pPr>
              <a:spcBef>
                <a:spcPct val="40000"/>
              </a:spcBef>
              <a:buFont typeface="Wingdings" pitchFamily="2" charset="2"/>
              <a:buNone/>
            </a:pPr>
            <a:r>
              <a:rPr lang="en-GB" sz="3200" b="1" dirty="0">
                <a:latin typeface="Calibri" pitchFamily="34" charset="0"/>
              </a:rPr>
              <a:t>Each pupil should have:</a:t>
            </a:r>
          </a:p>
          <a:p>
            <a:pPr marL="457189" indent="-457189">
              <a:spcBef>
                <a:spcPct val="40000"/>
              </a:spcBef>
              <a:buFont typeface="Wingdings" pitchFamily="2" charset="2"/>
              <a:buChar char="ü"/>
            </a:pPr>
            <a:r>
              <a:rPr lang="en-GB" sz="3200" b="1" dirty="0">
                <a:latin typeface="Calibri" pitchFamily="34" charset="0"/>
              </a:rPr>
              <a:t> A list of 6 – 10 possible courses </a:t>
            </a:r>
          </a:p>
          <a:p>
            <a:pPr marL="457189" indent="-457189">
              <a:spcBef>
                <a:spcPct val="40000"/>
              </a:spcBef>
              <a:buFont typeface="Wingdings" pitchFamily="2" charset="2"/>
              <a:buChar char="ü"/>
            </a:pPr>
            <a:r>
              <a:rPr lang="en-GB" sz="3200" b="1" dirty="0">
                <a:latin typeface="Calibri" pitchFamily="34" charset="0"/>
              </a:rPr>
              <a:t> A Personal Statement</a:t>
            </a:r>
          </a:p>
          <a:p>
            <a:pPr marL="457189" indent="-457189">
              <a:spcBef>
                <a:spcPct val="40000"/>
              </a:spcBef>
              <a:buFont typeface="Wingdings" pitchFamily="2" charset="2"/>
              <a:buChar char="ü"/>
            </a:pPr>
            <a:r>
              <a:rPr lang="en-GB" sz="3200" b="1" dirty="0">
                <a:latin typeface="Calibri" pitchFamily="34" charset="0"/>
              </a:rPr>
              <a:t>Researched a range of post-18 options</a:t>
            </a:r>
          </a:p>
          <a:p>
            <a:pPr>
              <a:spcBef>
                <a:spcPct val="40000"/>
              </a:spcBef>
            </a:pPr>
            <a:endParaRPr lang="en-GB" sz="3200" b="1" dirty="0">
              <a:latin typeface="Calibri" pitchFamily="34" charset="0"/>
            </a:endParaRPr>
          </a:p>
          <a:p>
            <a:pPr>
              <a:spcBef>
                <a:spcPct val="40000"/>
              </a:spcBef>
            </a:pPr>
            <a:endParaRPr lang="en-GB" sz="3200" b="1" dirty="0">
              <a:latin typeface="Calibri" pitchFamily="34" charset="0"/>
            </a:endParaRPr>
          </a:p>
          <a:p>
            <a:pPr>
              <a:spcBef>
                <a:spcPct val="40000"/>
              </a:spcBef>
            </a:pPr>
            <a:endParaRPr lang="en-GB" sz="3200" b="1" dirty="0">
              <a:latin typeface="Calibri" pitchFamily="34" charset="0"/>
            </a:endParaRPr>
          </a:p>
          <a:p>
            <a:pPr>
              <a:spcBef>
                <a:spcPct val="40000"/>
              </a:spcBef>
              <a:buFont typeface="Wingdings" pitchFamily="2" charset="2"/>
              <a:buNone/>
            </a:pPr>
            <a:endParaRPr lang="en-GB" sz="3200" b="1" dirty="0"/>
          </a:p>
          <a:p>
            <a:pPr>
              <a:buFont typeface="Wingdings" pitchFamily="2" charset="2"/>
              <a:buNone/>
            </a:pPr>
            <a:endParaRPr lang="en-GB" sz="3200" b="1" dirty="0"/>
          </a:p>
          <a:p>
            <a:pPr>
              <a:buFont typeface="Wingdings" pitchFamily="2" charset="2"/>
              <a:buNone/>
            </a:pPr>
            <a:endParaRPr lang="en-GB" sz="3200" b="1" dirty="0"/>
          </a:p>
          <a:p>
            <a:pPr>
              <a:buFont typeface="Wingdings" pitchFamily="2" charset="2"/>
              <a:buNone/>
            </a:pPr>
            <a:endParaRPr lang="en-GB" sz="3200" b="1" dirty="0"/>
          </a:p>
        </p:txBody>
      </p:sp>
      <p:grpSp>
        <p:nvGrpSpPr>
          <p:cNvPr id="10" name="Group 9"/>
          <p:cNvGrpSpPr/>
          <p:nvPr/>
        </p:nvGrpSpPr>
        <p:grpSpPr>
          <a:xfrm>
            <a:off x="4100" y="5688632"/>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58524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B8E1C68D-A376-4F48-971A-573F940A1528}" type="slidenum">
              <a:rPr lang="en-GB"/>
              <a:pPr>
                <a:defRPr/>
              </a:pPr>
              <a:t>25</a:t>
            </a:fld>
            <a:endParaRPr lang="en-GB"/>
          </a:p>
        </p:txBody>
      </p:sp>
      <p:sp>
        <p:nvSpPr>
          <p:cNvPr id="166913" name="Slide Number Placeholder 4"/>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1DBB8DE6-EB00-4E0B-9AA0-C51DEB64C50B}" type="slidenum">
              <a:rPr lang="en-GB" sz="1867"/>
              <a:pPr algn="r"/>
              <a:t>25</a:t>
            </a:fld>
            <a:endParaRPr lang="en-GB" sz="1867"/>
          </a:p>
        </p:txBody>
      </p:sp>
      <p:sp>
        <p:nvSpPr>
          <p:cNvPr id="166914" name="Rectangle 2"/>
          <p:cNvSpPr>
            <a:spLocks noGrp="1" noChangeArrowheads="1"/>
          </p:cNvSpPr>
          <p:nvPr>
            <p:ph type="title"/>
          </p:nvPr>
        </p:nvSpPr>
        <p:spPr>
          <a:xfrm>
            <a:off x="838200" y="365126"/>
            <a:ext cx="10515600" cy="652885"/>
          </a:xfrm>
        </p:spPr>
        <p:txBody>
          <a:bodyPr>
            <a:normAutofit fontScale="90000"/>
          </a:bodyPr>
          <a:lstStyle/>
          <a:p>
            <a:pPr eaLnBrk="1" hangingPunct="1"/>
            <a:r>
              <a:rPr lang="en-GB" b="1" dirty="0">
                <a:solidFill>
                  <a:srgbClr val="0000FF"/>
                </a:solidFill>
                <a:latin typeface="Calibri" pitchFamily="34" charset="0"/>
              </a:rPr>
              <a:t>And finally</a:t>
            </a:r>
          </a:p>
        </p:txBody>
      </p:sp>
      <p:sp>
        <p:nvSpPr>
          <p:cNvPr id="166918" name="Rectangle 6"/>
          <p:cNvSpPr>
            <a:spLocks noGrp="1" noChangeArrowheads="1"/>
          </p:cNvSpPr>
          <p:nvPr>
            <p:ph type="subTitle" idx="4294967295"/>
          </p:nvPr>
        </p:nvSpPr>
        <p:spPr>
          <a:xfrm>
            <a:off x="3647019" y="1989137"/>
            <a:ext cx="8544983" cy="3600451"/>
          </a:xfrm>
        </p:spPr>
        <p:txBody>
          <a:bodyPr/>
          <a:lstStyle/>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b="1"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a:p>
            <a:pPr marL="0" indent="0">
              <a:buFont typeface="Wingdings" pitchFamily="2" charset="2"/>
              <a:buChar char="Ø"/>
            </a:pPr>
            <a:endParaRPr lang="en-GB" dirty="0">
              <a:latin typeface="Calibri" pitchFamily="34" charset="0"/>
            </a:endParaRPr>
          </a:p>
        </p:txBody>
      </p:sp>
      <p:sp>
        <p:nvSpPr>
          <p:cNvPr id="166919" name="Rectangle 7"/>
          <p:cNvSpPr>
            <a:spLocks noChangeArrowheads="1"/>
          </p:cNvSpPr>
          <p:nvPr/>
        </p:nvSpPr>
        <p:spPr bwMode="auto">
          <a:xfrm>
            <a:off x="912284" y="1452479"/>
            <a:ext cx="10515600" cy="3601883"/>
          </a:xfrm>
          <a:prstGeom prst="rect">
            <a:avLst/>
          </a:prstGeom>
          <a:noFill/>
          <a:ln w="9525">
            <a:noFill/>
            <a:miter lim="800000"/>
            <a:headEnd/>
            <a:tailEnd/>
          </a:ln>
        </p:spPr>
        <p:txBody>
          <a:bodyPr wrap="square">
            <a:spAutoFit/>
          </a:bodyPr>
          <a:lstStyle/>
          <a:p>
            <a:pPr marL="609585" indent="-609585">
              <a:lnSpc>
                <a:spcPct val="150000"/>
              </a:lnSpc>
              <a:spcBef>
                <a:spcPct val="20000"/>
              </a:spcBef>
              <a:buFont typeface="Arial" pitchFamily="34" charset="0"/>
              <a:buChar char="•"/>
            </a:pPr>
            <a:r>
              <a:rPr lang="en-GB" sz="2800" b="1" dirty="0">
                <a:latin typeface="Calibri" pitchFamily="34" charset="0"/>
              </a:rPr>
              <a:t>Use the facilities in the Careers Suite</a:t>
            </a:r>
          </a:p>
          <a:p>
            <a:pPr marL="609585" indent="-609585">
              <a:lnSpc>
                <a:spcPct val="150000"/>
              </a:lnSpc>
              <a:spcBef>
                <a:spcPct val="20000"/>
              </a:spcBef>
              <a:buFont typeface="Arial" pitchFamily="34" charset="0"/>
              <a:buChar char="•"/>
            </a:pPr>
            <a:r>
              <a:rPr lang="en-GB" sz="2800" b="1" dirty="0">
                <a:latin typeface="Calibri" pitchFamily="34" charset="0"/>
              </a:rPr>
              <a:t>Join all relevant Career Teams</a:t>
            </a:r>
          </a:p>
          <a:p>
            <a:pPr marL="609585" indent="-609585">
              <a:lnSpc>
                <a:spcPct val="150000"/>
              </a:lnSpc>
              <a:spcBef>
                <a:spcPct val="20000"/>
              </a:spcBef>
              <a:buFont typeface="Arial" pitchFamily="34" charset="0"/>
              <a:buChar char="•"/>
            </a:pPr>
            <a:r>
              <a:rPr lang="en-GB" sz="2800" b="1" dirty="0">
                <a:latin typeface="Calibri" pitchFamily="34" charset="0"/>
              </a:rPr>
              <a:t>Attend lunchtime talks</a:t>
            </a:r>
          </a:p>
          <a:p>
            <a:pPr marL="609585" indent="-609585">
              <a:lnSpc>
                <a:spcPct val="150000"/>
              </a:lnSpc>
              <a:spcBef>
                <a:spcPct val="20000"/>
              </a:spcBef>
              <a:buFont typeface="Arial" pitchFamily="34" charset="0"/>
              <a:buChar char="•"/>
            </a:pPr>
            <a:r>
              <a:rPr lang="en-GB" sz="2800" b="1" dirty="0">
                <a:latin typeface="Calibri" pitchFamily="34" charset="0"/>
              </a:rPr>
              <a:t>Check Careers Calendar regularly which is on the school website </a:t>
            </a:r>
          </a:p>
          <a:p>
            <a:pPr marL="609585" indent="-609585">
              <a:lnSpc>
                <a:spcPct val="150000"/>
              </a:lnSpc>
              <a:spcBef>
                <a:spcPct val="20000"/>
              </a:spcBef>
              <a:buFont typeface="Arial" pitchFamily="34" charset="0"/>
              <a:buChar char="•"/>
            </a:pPr>
            <a:r>
              <a:rPr lang="en-GB" sz="2800" b="1" dirty="0">
                <a:latin typeface="Calibri" pitchFamily="34" charset="0"/>
              </a:rPr>
              <a:t>Check Useful Websites section – also on school  website</a:t>
            </a:r>
          </a:p>
        </p:txBody>
      </p:sp>
      <p:grpSp>
        <p:nvGrpSpPr>
          <p:cNvPr id="10" name="Group 9"/>
          <p:cNvGrpSpPr/>
          <p:nvPr/>
        </p:nvGrpSpPr>
        <p:grpSpPr>
          <a:xfrm>
            <a:off x="-155291" y="6027496"/>
            <a:ext cx="12208001" cy="1169368"/>
            <a:chOff x="3074" y="4266474"/>
            <a:chExt cx="9156001" cy="877026"/>
          </a:xfrm>
        </p:grpSpPr>
        <p:sp>
          <p:nvSpPr>
            <p:cNvPr id="11" name="Rectangle 10"/>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Rectangle 11"/>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1098718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p:spPr>
        <p:txBody>
          <a:bodyPr/>
          <a:lstStyle/>
          <a:p>
            <a:fld id="{1536513D-7BB4-4BAC-9637-7FC4F215B3D4}" type="slidenum">
              <a:rPr lang="en-GB" smtClean="0">
                <a:latin typeface="Arial" charset="0"/>
              </a:rPr>
              <a:pPr/>
              <a:t>26</a:t>
            </a:fld>
            <a:endParaRPr lang="en-GB">
              <a:latin typeface="Arial" charset="0"/>
            </a:endParaRPr>
          </a:p>
        </p:txBody>
      </p:sp>
      <p:sp>
        <p:nvSpPr>
          <p:cNvPr id="52226" name="Rectangle 2"/>
          <p:cNvSpPr>
            <a:spLocks noGrp="1" noChangeArrowheads="1"/>
          </p:cNvSpPr>
          <p:nvPr>
            <p:ph type="title"/>
          </p:nvPr>
        </p:nvSpPr>
        <p:spPr>
          <a:xfrm>
            <a:off x="609600" y="1000108"/>
            <a:ext cx="10972800" cy="1357323"/>
          </a:xfrm>
        </p:spPr>
        <p:txBody>
          <a:bodyPr/>
          <a:lstStyle/>
          <a:p>
            <a:pPr eaLnBrk="1" hangingPunct="1"/>
            <a:r>
              <a:rPr lang="en-GB" b="1" dirty="0">
                <a:solidFill>
                  <a:srgbClr val="0000FF"/>
                </a:solidFill>
                <a:latin typeface="Calibri" pitchFamily="34" charset="0"/>
              </a:rPr>
              <a:t>Concluding Remarks</a:t>
            </a:r>
          </a:p>
        </p:txBody>
      </p:sp>
      <p:sp>
        <p:nvSpPr>
          <p:cNvPr id="52227" name="Rectangle 3"/>
          <p:cNvSpPr>
            <a:spLocks noGrp="1" noChangeArrowheads="1"/>
          </p:cNvSpPr>
          <p:nvPr>
            <p:ph type="body" idx="1"/>
          </p:nvPr>
        </p:nvSpPr>
        <p:spPr>
          <a:xfrm>
            <a:off x="478097" y="1892830"/>
            <a:ext cx="10972800" cy="2697164"/>
          </a:xfrm>
        </p:spPr>
        <p:txBody>
          <a:bodyPr/>
          <a:lstStyle/>
          <a:p>
            <a:pPr eaLnBrk="1" hangingPunct="1">
              <a:buNone/>
            </a:pPr>
            <a:endParaRPr lang="en-GB" sz="3733" b="1" dirty="0">
              <a:latin typeface="Calibri" pitchFamily="34" charset="0"/>
            </a:endParaRPr>
          </a:p>
          <a:p>
            <a:pPr algn="ctr" eaLnBrk="1" hangingPunct="1">
              <a:buNone/>
            </a:pPr>
            <a:r>
              <a:rPr lang="en-GB" sz="8000" b="1">
                <a:latin typeface="Calibri" pitchFamily="34" charset="0"/>
              </a:rPr>
              <a:t>Mrs Connery</a:t>
            </a:r>
            <a:endParaRPr lang="en-GB" sz="8000" b="1" dirty="0">
              <a:latin typeface="Calibri" pitchFamily="34" charset="0"/>
            </a:endParaRPr>
          </a:p>
        </p:txBody>
      </p:sp>
      <p:grpSp>
        <p:nvGrpSpPr>
          <p:cNvPr id="8" name="Group 7"/>
          <p:cNvGrpSpPr/>
          <p:nvPr/>
        </p:nvGrpSpPr>
        <p:grpSpPr>
          <a:xfrm>
            <a:off x="4100" y="5688632"/>
            <a:ext cx="12208001" cy="1169368"/>
            <a:chOff x="3074" y="4266474"/>
            <a:chExt cx="9156001" cy="877026"/>
          </a:xfrm>
        </p:grpSpPr>
        <p:sp>
          <p:nvSpPr>
            <p:cNvPr id="9" name="Rectangle 8"/>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Rectangle 9"/>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47468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72CCDE54-5F81-44A1-940E-A3CF10F66C1B}" type="slidenum">
              <a:rPr lang="en-GB"/>
              <a:pPr>
                <a:defRPr/>
              </a:pPr>
              <a:t>3</a:t>
            </a:fld>
            <a:endParaRPr lang="en-GB"/>
          </a:p>
        </p:txBody>
      </p:sp>
      <p:sp>
        <p:nvSpPr>
          <p:cNvPr id="18433"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FC441B50-58A5-4574-8B88-886EEB72ED44}" type="slidenum">
              <a:rPr lang="en-GB" sz="1867"/>
              <a:pPr algn="r"/>
              <a:t>3</a:t>
            </a:fld>
            <a:endParaRPr lang="en-GB" sz="1867"/>
          </a:p>
        </p:txBody>
      </p:sp>
      <p:sp>
        <p:nvSpPr>
          <p:cNvPr id="18434" name="Rectangle 2"/>
          <p:cNvSpPr>
            <a:spLocks noGrp="1" noChangeArrowheads="1"/>
          </p:cNvSpPr>
          <p:nvPr>
            <p:ph type="ctrTitle"/>
          </p:nvPr>
        </p:nvSpPr>
        <p:spPr>
          <a:xfrm>
            <a:off x="1007535" y="260351"/>
            <a:ext cx="10369551" cy="1728788"/>
          </a:xfrm>
        </p:spPr>
        <p:txBody>
          <a:bodyPr/>
          <a:lstStyle/>
          <a:p>
            <a:pPr eaLnBrk="1" hangingPunct="1"/>
            <a:r>
              <a:rPr lang="en-GB" sz="4800" b="1" dirty="0">
                <a:solidFill>
                  <a:srgbClr val="0000FF"/>
                </a:solidFill>
                <a:latin typeface="Calibri" pitchFamily="34" charset="0"/>
              </a:rPr>
              <a:t>AIMS OF L6 INFORMATION EVENING</a:t>
            </a:r>
          </a:p>
        </p:txBody>
      </p:sp>
      <p:sp>
        <p:nvSpPr>
          <p:cNvPr id="18438" name="Rectangle 6"/>
          <p:cNvSpPr>
            <a:spLocks noGrp="1" noChangeArrowheads="1"/>
          </p:cNvSpPr>
          <p:nvPr>
            <p:ph type="subTitle" idx="1"/>
          </p:nvPr>
        </p:nvSpPr>
        <p:spPr>
          <a:xfrm>
            <a:off x="334434" y="1989137"/>
            <a:ext cx="11523133" cy="3600451"/>
          </a:xfrm>
        </p:spPr>
        <p:txBody>
          <a:bodyPr/>
          <a:lstStyle/>
          <a:p>
            <a:pPr algn="l" eaLnBrk="1" hangingPunct="1">
              <a:buFont typeface="Wingdings" pitchFamily="2" charset="2"/>
              <a:buChar char="Ø"/>
            </a:pPr>
            <a:r>
              <a:rPr lang="en-GB" sz="3200" b="1" dirty="0">
                <a:latin typeface="Calibri" pitchFamily="34" charset="0"/>
              </a:rPr>
              <a:t> To give parents an understanding of the 6th form experience</a:t>
            </a:r>
          </a:p>
          <a:p>
            <a:pPr algn="l" eaLnBrk="1" hangingPunct="1"/>
            <a:endParaRPr lang="en-GB" sz="3200" b="1" dirty="0">
              <a:latin typeface="Calibri" pitchFamily="34" charset="0"/>
            </a:endParaRPr>
          </a:p>
          <a:p>
            <a:pPr algn="l" eaLnBrk="1" hangingPunct="1">
              <a:buFont typeface="Wingdings" pitchFamily="2" charset="2"/>
              <a:buChar char="Ø"/>
            </a:pPr>
            <a:r>
              <a:rPr lang="en-GB" sz="3200" b="1" dirty="0">
                <a:latin typeface="Calibri" pitchFamily="34" charset="0"/>
              </a:rPr>
              <a:t>  To help parents offer practical support to their daughters </a:t>
            </a:r>
          </a:p>
          <a:p>
            <a:pPr algn="l" eaLnBrk="1" hangingPunct="1"/>
            <a:endParaRPr lang="en-GB" sz="3200" b="1" dirty="0">
              <a:latin typeface="Calibri" pitchFamily="34" charset="0"/>
            </a:endParaRPr>
          </a:p>
          <a:p>
            <a:pPr algn="l" eaLnBrk="1" hangingPunct="1">
              <a:buFont typeface="Wingdings" pitchFamily="2" charset="2"/>
              <a:buChar char="Ø"/>
            </a:pPr>
            <a:r>
              <a:rPr lang="en-GB" sz="3200" b="1" dirty="0">
                <a:latin typeface="Calibri" pitchFamily="34" charset="0"/>
              </a:rPr>
              <a:t>  To strengthen the home school partnership</a:t>
            </a:r>
          </a:p>
          <a:p>
            <a:pPr algn="l" eaLnBrk="1" hangingPunct="1">
              <a:buFont typeface="Wingdings" pitchFamily="2" charset="2"/>
              <a:buChar char="Ø"/>
            </a:pPr>
            <a:endParaRPr lang="en-GB" b="1" dirty="0">
              <a:latin typeface="Calibri" pitchFamily="34" charset="0"/>
            </a:endParaRPr>
          </a:p>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72CCDE54-5F81-44A1-940E-A3CF10F66C1B}" type="slidenum">
              <a:rPr lang="en-GB"/>
              <a:pPr>
                <a:defRPr/>
              </a:pPr>
              <a:t>4</a:t>
            </a:fld>
            <a:endParaRPr lang="en-GB"/>
          </a:p>
        </p:txBody>
      </p:sp>
      <p:sp>
        <p:nvSpPr>
          <p:cNvPr id="18433"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FC441B50-58A5-4574-8B88-886EEB72ED44}" type="slidenum">
              <a:rPr lang="en-GB" sz="1867"/>
              <a:pPr algn="r"/>
              <a:t>4</a:t>
            </a:fld>
            <a:endParaRPr lang="en-GB" sz="1867"/>
          </a:p>
        </p:txBody>
      </p:sp>
      <p:sp>
        <p:nvSpPr>
          <p:cNvPr id="18434" name="Rectangle 2"/>
          <p:cNvSpPr>
            <a:spLocks noGrp="1" noChangeArrowheads="1"/>
          </p:cNvSpPr>
          <p:nvPr>
            <p:ph type="ctrTitle"/>
          </p:nvPr>
        </p:nvSpPr>
        <p:spPr>
          <a:xfrm>
            <a:off x="1007535" y="260351"/>
            <a:ext cx="10369551" cy="1728788"/>
          </a:xfrm>
        </p:spPr>
        <p:txBody>
          <a:bodyPr/>
          <a:lstStyle/>
          <a:p>
            <a:pPr eaLnBrk="1" hangingPunct="1"/>
            <a:r>
              <a:rPr lang="en-GB" sz="4800" b="1" dirty="0">
                <a:solidFill>
                  <a:srgbClr val="0000FF"/>
                </a:solidFill>
                <a:latin typeface="Calibri" pitchFamily="34" charset="0"/>
              </a:rPr>
              <a:t>COVID-19 Mitigations for Summer 2023</a:t>
            </a:r>
          </a:p>
        </p:txBody>
      </p:sp>
      <p:sp>
        <p:nvSpPr>
          <p:cNvPr id="18438" name="Rectangle 6"/>
          <p:cNvSpPr>
            <a:spLocks noGrp="1" noChangeArrowheads="1"/>
          </p:cNvSpPr>
          <p:nvPr>
            <p:ph type="subTitle" idx="1"/>
          </p:nvPr>
        </p:nvSpPr>
        <p:spPr>
          <a:xfrm>
            <a:off x="334434" y="1989137"/>
            <a:ext cx="11523133" cy="3600451"/>
          </a:xfrm>
        </p:spPr>
        <p:txBody>
          <a:bodyPr/>
          <a:lstStyle/>
          <a:p>
            <a:pPr marL="457189" indent="-457189" algn="l">
              <a:buFont typeface="Wingdings" panose="05000000000000000000" pitchFamily="2" charset="2"/>
              <a:buChar char="Ø"/>
            </a:pPr>
            <a:r>
              <a:rPr lang="en-GB" sz="3200" b="1" dirty="0">
                <a:latin typeface="Calibri" pitchFamily="34" charset="0"/>
              </a:rPr>
              <a:t>Advanced Information</a:t>
            </a:r>
          </a:p>
          <a:p>
            <a:pPr marL="457189" indent="-457189" algn="l">
              <a:buFont typeface="Wingdings" panose="05000000000000000000" pitchFamily="2" charset="2"/>
              <a:buChar char="Ø"/>
            </a:pPr>
            <a:endParaRPr lang="en-GB" sz="3200" b="1" dirty="0">
              <a:latin typeface="Calibri" pitchFamily="34" charset="0"/>
            </a:endParaRPr>
          </a:p>
          <a:p>
            <a:pPr marL="457189" indent="-457189" algn="l">
              <a:buFont typeface="Wingdings" panose="05000000000000000000" pitchFamily="2" charset="2"/>
              <a:buChar char="Ø"/>
            </a:pPr>
            <a:r>
              <a:rPr lang="en-GB" sz="3200" b="1" dirty="0">
                <a:latin typeface="Calibri" pitchFamily="34" charset="0"/>
              </a:rPr>
              <a:t>Subject specific detail to follow from CCEA in Term 2</a:t>
            </a:r>
          </a:p>
          <a:p>
            <a:pPr marL="457189" indent="-457189" algn="l">
              <a:buFont typeface="Wingdings" panose="05000000000000000000" pitchFamily="2" charset="2"/>
              <a:buChar char="Ø"/>
            </a:pPr>
            <a:endParaRPr lang="en-GB" sz="3200" b="1" dirty="0">
              <a:latin typeface="Calibri" pitchFamily="34" charset="0"/>
            </a:endParaRPr>
          </a:p>
          <a:p>
            <a:pPr marL="457189" indent="-457189" algn="l">
              <a:buFont typeface="Wingdings" panose="05000000000000000000" pitchFamily="2" charset="2"/>
              <a:buChar char="Ø"/>
            </a:pPr>
            <a:r>
              <a:rPr lang="en-GB" sz="3200" b="1" dirty="0">
                <a:latin typeface="Calibri" pitchFamily="34" charset="0"/>
              </a:rPr>
              <a:t>Full specifications to be delivered and assessed</a:t>
            </a:r>
          </a:p>
          <a:p>
            <a:pPr algn="l" eaLnBrk="1" hangingPunct="1"/>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a:p>
            <a:pPr algn="l" eaLnBrk="1" hangingPunct="1">
              <a:buFont typeface="Wingdings" pitchFamily="2" charset="2"/>
              <a:buChar char="Ø"/>
            </a:pPr>
            <a:endParaRPr lang="en-GB" dirty="0">
              <a:latin typeface="Calibri" pitchFamily="34" charset="0"/>
            </a:endParaRPr>
          </a:p>
        </p:txBody>
      </p:sp>
      <p:grpSp>
        <p:nvGrpSpPr>
          <p:cNvPr id="9" name="Group 8"/>
          <p:cNvGrpSpPr/>
          <p:nvPr/>
        </p:nvGrpSpPr>
        <p:grpSpPr>
          <a:xfrm>
            <a:off x="4100" y="5688632"/>
            <a:ext cx="12208001" cy="1169368"/>
            <a:chOff x="3074" y="4266474"/>
            <a:chExt cx="9156001" cy="877026"/>
          </a:xfrm>
        </p:grpSpPr>
        <p:sp>
          <p:nvSpPr>
            <p:cNvPr id="10" name="Rectangle 9"/>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4956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a:ln/>
        </p:spPr>
        <p:txBody>
          <a:bodyPr/>
          <a:lstStyle/>
          <a:p>
            <a:pPr>
              <a:defRPr/>
            </a:pPr>
            <a:fld id="{30B219BD-271A-4389-ACB1-D78F8D13649B}" type="slidenum">
              <a:rPr lang="en-GB"/>
              <a:pPr>
                <a:defRPr/>
              </a:pPr>
              <a:t>5</a:t>
            </a:fld>
            <a:endParaRPr lang="en-GB"/>
          </a:p>
        </p:txBody>
      </p:sp>
      <p:sp>
        <p:nvSpPr>
          <p:cNvPr id="119809" name="Slide Number Placeholder 5"/>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7F1D93B7-EF96-4145-9D46-8951FA0C9878}" type="slidenum">
              <a:rPr lang="en-GB" sz="1867"/>
              <a:pPr algn="r"/>
              <a:t>5</a:t>
            </a:fld>
            <a:endParaRPr lang="en-GB" sz="1867"/>
          </a:p>
        </p:txBody>
      </p:sp>
      <p:sp>
        <p:nvSpPr>
          <p:cNvPr id="119810" name="Rectangle 2"/>
          <p:cNvSpPr>
            <a:spLocks noGrp="1" noChangeArrowheads="1"/>
          </p:cNvSpPr>
          <p:nvPr>
            <p:ph type="ctrTitle"/>
          </p:nvPr>
        </p:nvSpPr>
        <p:spPr>
          <a:xfrm>
            <a:off x="1007535" y="260351"/>
            <a:ext cx="10369551" cy="1056415"/>
          </a:xfrm>
        </p:spPr>
        <p:txBody>
          <a:bodyPr anchor="t"/>
          <a:lstStyle/>
          <a:p>
            <a:pPr eaLnBrk="1" hangingPunct="1"/>
            <a:r>
              <a:rPr lang="en-GB" sz="4800" b="1" dirty="0">
                <a:solidFill>
                  <a:srgbClr val="0000FF"/>
                </a:solidFill>
                <a:latin typeface="Calibri" pitchFamily="34" charset="0"/>
              </a:rPr>
              <a:t>The differences</a:t>
            </a:r>
          </a:p>
        </p:txBody>
      </p:sp>
      <p:sp>
        <p:nvSpPr>
          <p:cNvPr id="119814" name="Rectangle 6"/>
          <p:cNvSpPr>
            <a:spLocks noGrp="1" noChangeArrowheads="1"/>
          </p:cNvSpPr>
          <p:nvPr>
            <p:ph type="subTitle" idx="1"/>
          </p:nvPr>
        </p:nvSpPr>
        <p:spPr>
          <a:xfrm>
            <a:off x="1871133" y="1989137"/>
            <a:ext cx="8544984" cy="3600451"/>
          </a:xfrm>
        </p:spPr>
        <p:txBody>
          <a:bodyPr/>
          <a:lstStyle/>
          <a:p>
            <a:pPr algn="l" eaLnBrk="1" hangingPunct="1">
              <a:buFont typeface="Wingdings" pitchFamily="2" charset="2"/>
              <a:buChar char="Ø"/>
            </a:pPr>
            <a:endParaRPr lang="en-GB">
              <a:latin typeface="Calibri" pitchFamily="34" charset="0"/>
            </a:endParaRPr>
          </a:p>
          <a:p>
            <a:pPr algn="l" eaLnBrk="1" hangingPunct="1">
              <a:buFont typeface="Wingdings" pitchFamily="2" charset="2"/>
              <a:buChar char="Ø"/>
            </a:pPr>
            <a:endParaRPr lang="en-GB">
              <a:latin typeface="Calibri" pitchFamily="34" charset="0"/>
            </a:endParaRPr>
          </a:p>
          <a:p>
            <a:pPr algn="l" eaLnBrk="1" hangingPunct="1">
              <a:buFont typeface="Wingdings" pitchFamily="2" charset="2"/>
              <a:buChar char="Ø"/>
            </a:pPr>
            <a:endParaRPr lang="en-GB">
              <a:latin typeface="Calibri" pitchFamily="34" charset="0"/>
            </a:endParaRPr>
          </a:p>
        </p:txBody>
      </p:sp>
      <p:graphicFrame>
        <p:nvGraphicFramePr>
          <p:cNvPr id="35878" name="Group 38"/>
          <p:cNvGraphicFramePr>
            <a:graphicFrameLocks noGrp="1"/>
          </p:cNvGraphicFramePr>
          <p:nvPr/>
        </p:nvGraphicFramePr>
        <p:xfrm>
          <a:off x="1161257" y="956311"/>
          <a:ext cx="9889066" cy="5586984"/>
        </p:xfrm>
        <a:graphic>
          <a:graphicData uri="http://schemas.openxmlformats.org/drawingml/2006/table">
            <a:tbl>
              <a:tblPr/>
              <a:tblGrid>
                <a:gridCol w="4944533">
                  <a:extLst>
                    <a:ext uri="{9D8B030D-6E8A-4147-A177-3AD203B41FA5}">
                      <a16:colId xmlns:a16="http://schemas.microsoft.com/office/drawing/2014/main" val="20000"/>
                    </a:ext>
                  </a:extLst>
                </a:gridCol>
                <a:gridCol w="4944533">
                  <a:extLst>
                    <a:ext uri="{9D8B030D-6E8A-4147-A177-3AD203B41FA5}">
                      <a16:colId xmlns:a16="http://schemas.microsoft.com/office/drawing/2014/main" val="20001"/>
                    </a:ext>
                  </a:extLst>
                </a:gridCol>
              </a:tblGrid>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alibri" pitchFamily="34" charset="0"/>
                        </a:rPr>
                        <a:t>Forms 4 &amp; 5</a:t>
                      </a:r>
                      <a:endParaRPr kumimoji="0" lang="en-GB" sz="3200" b="0" i="0" u="none" strike="noStrike" cap="none" normalizeH="0" baseline="0" dirty="0">
                        <a:ln>
                          <a:noFill/>
                        </a:ln>
                        <a:solidFill>
                          <a:schemeClr val="tx1"/>
                        </a:solidFill>
                        <a:effectLst/>
                        <a:latin typeface="Calibri" pitchFamily="34"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200" b="1" i="0" u="none" strike="noStrike" cap="none" normalizeH="0" baseline="0" dirty="0">
                          <a:ln>
                            <a:noFill/>
                          </a:ln>
                          <a:solidFill>
                            <a:schemeClr val="tx1"/>
                          </a:solidFill>
                          <a:effectLst/>
                          <a:latin typeface="Calibri" pitchFamily="34" charset="0"/>
                        </a:rPr>
                        <a:t>Form 6</a:t>
                      </a:r>
                      <a:endParaRPr kumimoji="0" lang="en-GB" sz="3200" b="0" i="0" u="none" strike="noStrike" cap="none" normalizeH="0" baseline="0" dirty="0">
                        <a:ln>
                          <a:noFill/>
                        </a:ln>
                        <a:solidFill>
                          <a:schemeClr val="tx1"/>
                        </a:solidFill>
                        <a:effectLst/>
                        <a:latin typeface="Calibri" pitchFamily="34"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86960">
                <a:tc>
                  <a:txBody>
                    <a:bodyPr/>
                    <a:lstStyle/>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9 GCSEs</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All timetabled</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Directed study</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Homework</a:t>
                      </a:r>
                    </a:p>
                    <a:p>
                      <a:pPr marL="173038" marR="0" lvl="0" indent="-173038"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Calibri" pitchFamily="34" charset="0"/>
                      </a:endParaRPr>
                    </a:p>
                  </a:txBody>
                  <a:tcPr marL="121920" marR="12192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4 / 3 AS Levels &amp; 3 A2</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Careers classes</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75% timetabled</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Independent Study</a:t>
                      </a:r>
                    </a:p>
                    <a:p>
                      <a:pPr marL="630238" marR="0" lvl="1"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Supervised Study</a:t>
                      </a:r>
                    </a:p>
                    <a:p>
                      <a:pPr marL="630238" marR="0" lvl="1"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Homework</a:t>
                      </a:r>
                    </a:p>
                    <a:p>
                      <a:pPr marL="173038" marR="0" lvl="0"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Privileges</a:t>
                      </a:r>
                    </a:p>
                    <a:p>
                      <a:pPr marL="630238" marR="0" lvl="1"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Common room</a:t>
                      </a:r>
                    </a:p>
                    <a:p>
                      <a:pPr marL="630238" marR="0" lvl="1" indent="-173038" algn="l" defTabSz="914400" rtl="0" eaLnBrk="1" fontAlgn="base" latinLnBrk="0" hangingPunct="1">
                        <a:lnSpc>
                          <a:spcPct val="100000"/>
                        </a:lnSpc>
                        <a:spcBef>
                          <a:spcPct val="20000"/>
                        </a:spcBef>
                        <a:spcAft>
                          <a:spcPct val="0"/>
                        </a:spcAft>
                        <a:buClrTx/>
                        <a:buSzTx/>
                        <a:buFontTx/>
                        <a:buChar char="–"/>
                        <a:tabLst/>
                      </a:pPr>
                      <a:r>
                        <a:rPr kumimoji="0" lang="en-GB" sz="2700" b="1" i="0" u="none" strike="noStrike" cap="none" normalizeH="0" baseline="0" dirty="0">
                          <a:ln>
                            <a:noFill/>
                          </a:ln>
                          <a:solidFill>
                            <a:schemeClr val="tx1"/>
                          </a:solidFill>
                          <a:effectLst/>
                          <a:latin typeface="Calibri" pitchFamily="34" charset="0"/>
                        </a:rPr>
                        <a:t>Lunch time</a:t>
                      </a:r>
                    </a:p>
                    <a:p>
                      <a:pPr marL="173038" marR="0" lvl="0" indent="-173038" algn="l" defTabSz="914400" rtl="0" eaLnBrk="1" fontAlgn="base" latinLnBrk="0" hangingPunct="1">
                        <a:lnSpc>
                          <a:spcPct val="100000"/>
                        </a:lnSpc>
                        <a:spcBef>
                          <a:spcPct val="20000"/>
                        </a:spcBef>
                        <a:spcAft>
                          <a:spcPct val="0"/>
                        </a:spcAft>
                        <a:buClrTx/>
                        <a:buSzTx/>
                        <a:buFontTx/>
                        <a:buNone/>
                        <a:tabLst/>
                      </a:pPr>
                      <a:endParaRPr kumimoji="0" lang="en-GB" sz="2700" b="0" i="0" u="none" strike="noStrike" cap="none" normalizeH="0" baseline="0" dirty="0">
                        <a:ln>
                          <a:noFill/>
                        </a:ln>
                        <a:solidFill>
                          <a:schemeClr val="tx1"/>
                        </a:solidFill>
                        <a:effectLst/>
                        <a:latin typeface="Calibri" pitchFamily="34" charset="0"/>
                      </a:endParaRPr>
                    </a:p>
                  </a:txBody>
                  <a:tcPr marL="121920" marR="12192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19823" name="Picture 39" descr="ED00112_"/>
          <p:cNvPicPr>
            <a:picLocks noChangeAspect="1" noChangeArrowheads="1"/>
          </p:cNvPicPr>
          <p:nvPr/>
        </p:nvPicPr>
        <p:blipFill>
          <a:blip r:embed="rId3" cstate="print"/>
          <a:srcRect/>
          <a:stretch>
            <a:fillRect/>
          </a:stretch>
        </p:blipFill>
        <p:spPr bwMode="auto">
          <a:xfrm>
            <a:off x="478097" y="4402455"/>
            <a:ext cx="2948083" cy="1742955"/>
          </a:xfrm>
          <a:prstGeom prst="rect">
            <a:avLst/>
          </a:prstGeom>
          <a:noFill/>
          <a:ln w="9525">
            <a:noFill/>
            <a:miter lim="800000"/>
            <a:headEnd/>
            <a:tailEnd/>
          </a:ln>
        </p:spPr>
      </p:pic>
      <p:grpSp>
        <p:nvGrpSpPr>
          <p:cNvPr id="11" name="Group 10"/>
          <p:cNvGrpSpPr/>
          <p:nvPr/>
        </p:nvGrpSpPr>
        <p:grpSpPr>
          <a:xfrm>
            <a:off x="4100" y="5688632"/>
            <a:ext cx="12208001" cy="1169368"/>
            <a:chOff x="3074" y="4266474"/>
            <a:chExt cx="9156001" cy="877026"/>
          </a:xfrm>
        </p:grpSpPr>
        <p:sp>
          <p:nvSpPr>
            <p:cNvPr id="12" name="Rectangle 11"/>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Rectangle 12"/>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225871"/>
            <a:ext cx="10972800" cy="1143000"/>
          </a:xfrm>
        </p:spPr>
        <p:txBody>
          <a:bodyPr/>
          <a:lstStyle/>
          <a:p>
            <a:r>
              <a:rPr lang="en-GB" b="1" dirty="0">
                <a:solidFill>
                  <a:srgbClr val="0000FF"/>
                </a:solidFill>
                <a:latin typeface="Calibri" pitchFamily="34" charset="0"/>
              </a:rPr>
              <a:t>Subject Choices</a:t>
            </a:r>
          </a:p>
        </p:txBody>
      </p:sp>
      <p:sp>
        <p:nvSpPr>
          <p:cNvPr id="3" name="Content Placeholder 2"/>
          <p:cNvSpPr>
            <a:spLocks noGrp="1"/>
          </p:cNvSpPr>
          <p:nvPr>
            <p:ph idx="1"/>
          </p:nvPr>
        </p:nvSpPr>
        <p:spPr>
          <a:xfrm>
            <a:off x="1274751" y="1515028"/>
            <a:ext cx="10972800" cy="4525963"/>
          </a:xfrm>
        </p:spPr>
        <p:txBody>
          <a:bodyPr/>
          <a:lstStyle/>
          <a:p>
            <a:r>
              <a:rPr lang="en-US" sz="2667" b="1" dirty="0">
                <a:latin typeface="Calibri" pitchFamily="34" charset="0"/>
              </a:rPr>
              <a:t>Lots of changes over the last couple of weeks</a:t>
            </a:r>
          </a:p>
          <a:p>
            <a:endParaRPr lang="en-US" sz="2667" b="1" dirty="0">
              <a:latin typeface="Calibri" pitchFamily="34" charset="0"/>
            </a:endParaRPr>
          </a:p>
          <a:p>
            <a:r>
              <a:rPr lang="en-US" sz="2667" b="1" dirty="0">
                <a:latin typeface="Calibri" pitchFamily="34" charset="0"/>
              </a:rPr>
              <a:t>Make sure have researched carefully the implications for any career aspirations</a:t>
            </a:r>
          </a:p>
          <a:p>
            <a:endParaRPr lang="en-US" sz="2667" b="1" dirty="0">
              <a:latin typeface="Calibri" pitchFamily="34" charset="0"/>
            </a:endParaRPr>
          </a:p>
          <a:p>
            <a:r>
              <a:rPr lang="en-US" sz="2667" b="1" dirty="0">
                <a:latin typeface="Calibri" pitchFamily="34" charset="0"/>
              </a:rPr>
              <a:t>Check with the Careers Department</a:t>
            </a:r>
          </a:p>
          <a:p>
            <a:endParaRPr lang="en-US" sz="2667" b="1" dirty="0">
              <a:latin typeface="Calibri" pitchFamily="34" charset="0"/>
            </a:endParaRPr>
          </a:p>
          <a:p>
            <a:r>
              <a:rPr lang="en-US" sz="2667" b="1" dirty="0">
                <a:latin typeface="Calibri" pitchFamily="34" charset="0"/>
              </a:rPr>
              <a:t>3 v 4 AS Levels</a:t>
            </a:r>
          </a:p>
          <a:p>
            <a:pPr>
              <a:buNone/>
            </a:pPr>
            <a:endParaRPr lang="en-GB" sz="2667" b="1" u="sng" dirty="0">
              <a:latin typeface="Calibri" pitchFamily="34" charset="0"/>
            </a:endParaRPr>
          </a:p>
          <a:p>
            <a:pPr>
              <a:buNone/>
            </a:pPr>
            <a:endParaRPr lang="en-GB" sz="3200" b="1" u="sng" dirty="0">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3674EEF8-A7D7-4659-9FCA-4F3456190601}" type="slidenum">
              <a:rPr lang="en-GB" smtClean="0"/>
              <a:pPr>
                <a:defRPr/>
              </a:pPr>
              <a:t>6</a:t>
            </a:fld>
            <a:endParaRPr lang="en-GB"/>
          </a:p>
        </p:txBody>
      </p:sp>
      <p:grpSp>
        <p:nvGrpSpPr>
          <p:cNvPr id="6" name="Group 5"/>
          <p:cNvGrpSpPr/>
          <p:nvPr/>
        </p:nvGrpSpPr>
        <p:grpSpPr>
          <a:xfrm>
            <a:off x="4100" y="5688632"/>
            <a:ext cx="12208001" cy="1169368"/>
            <a:chOff x="3074" y="4266474"/>
            <a:chExt cx="9156001" cy="877026"/>
          </a:xfrm>
        </p:grpSpPr>
        <p:sp>
          <p:nvSpPr>
            <p:cNvPr id="7" name="Rectangle 6"/>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313562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225871"/>
            <a:ext cx="10972800" cy="1143000"/>
          </a:xfrm>
        </p:spPr>
        <p:txBody>
          <a:bodyPr/>
          <a:lstStyle/>
          <a:p>
            <a:r>
              <a:rPr lang="en-GB" b="1" dirty="0">
                <a:solidFill>
                  <a:srgbClr val="0000FF"/>
                </a:solidFill>
                <a:latin typeface="Calibri" pitchFamily="34" charset="0"/>
              </a:rPr>
              <a:t>AS and A Level Courses</a:t>
            </a:r>
          </a:p>
        </p:txBody>
      </p:sp>
      <p:sp>
        <p:nvSpPr>
          <p:cNvPr id="3" name="Content Placeholder 2"/>
          <p:cNvSpPr>
            <a:spLocks noGrp="1"/>
          </p:cNvSpPr>
          <p:nvPr>
            <p:ph idx="1"/>
          </p:nvPr>
        </p:nvSpPr>
        <p:spPr>
          <a:xfrm>
            <a:off x="1274751" y="1515028"/>
            <a:ext cx="10972800" cy="4525963"/>
          </a:xfrm>
        </p:spPr>
        <p:txBody>
          <a:bodyPr/>
          <a:lstStyle/>
          <a:p>
            <a:pPr>
              <a:buNone/>
            </a:pPr>
            <a:r>
              <a:rPr lang="en-GB" sz="2133" b="1" dirty="0">
                <a:latin typeface="Calibri" pitchFamily="34" charset="0"/>
              </a:rPr>
              <a:t>CCEA EXAM Board </a:t>
            </a:r>
          </a:p>
          <a:p>
            <a:r>
              <a:rPr lang="en-US" sz="2133" b="1" dirty="0">
                <a:latin typeface="Calibri" pitchFamily="34" charset="0"/>
              </a:rPr>
              <a:t>AS is 40% of A Level</a:t>
            </a:r>
          </a:p>
          <a:p>
            <a:endParaRPr lang="en-US" sz="2133" b="1" dirty="0">
              <a:latin typeface="Calibri" pitchFamily="34" charset="0"/>
            </a:endParaRPr>
          </a:p>
          <a:p>
            <a:pPr>
              <a:buNone/>
            </a:pPr>
            <a:r>
              <a:rPr lang="en-GB" sz="2133" b="1" dirty="0">
                <a:latin typeface="Calibri" pitchFamily="34" charset="0"/>
              </a:rPr>
              <a:t>AQA Board Specification</a:t>
            </a:r>
            <a:r>
              <a:rPr lang="en-US" sz="2133" b="1" dirty="0">
                <a:latin typeface="Calibri" pitchFamily="34" charset="0"/>
              </a:rPr>
              <a:t>:  Media Studies</a:t>
            </a:r>
          </a:p>
          <a:p>
            <a:r>
              <a:rPr lang="en-US" sz="2133" b="1" dirty="0">
                <a:latin typeface="Calibri" pitchFamily="34" charset="0"/>
              </a:rPr>
              <a:t>No AS Examination</a:t>
            </a:r>
          </a:p>
          <a:p>
            <a:endParaRPr lang="en-US" sz="2133" b="1" dirty="0">
              <a:latin typeface="Calibri" pitchFamily="34" charset="0"/>
            </a:endParaRPr>
          </a:p>
          <a:p>
            <a:pPr>
              <a:buNone/>
            </a:pPr>
            <a:r>
              <a:rPr lang="en-GB" sz="2133" b="1" dirty="0">
                <a:latin typeface="Calibri" pitchFamily="34" charset="0"/>
              </a:rPr>
              <a:t>EDEXCEL Board Specification</a:t>
            </a:r>
            <a:r>
              <a:rPr lang="en-US" sz="2133" b="1" dirty="0">
                <a:latin typeface="Calibri" pitchFamily="34" charset="0"/>
              </a:rPr>
              <a:t>:  Drama</a:t>
            </a:r>
          </a:p>
          <a:p>
            <a:r>
              <a:rPr lang="en-US" sz="2133" b="1" dirty="0">
                <a:latin typeface="Calibri" pitchFamily="34" charset="0"/>
              </a:rPr>
              <a:t>No AS Examination</a:t>
            </a:r>
          </a:p>
          <a:p>
            <a:pPr marL="0" indent="0">
              <a:buNone/>
            </a:pPr>
            <a:endParaRPr lang="en-US" sz="2667" b="1" dirty="0">
              <a:latin typeface="Calibri" pitchFamily="34" charset="0"/>
            </a:endParaRPr>
          </a:p>
          <a:p>
            <a:pPr>
              <a:buNone/>
            </a:pPr>
            <a:endParaRPr lang="en-GB" sz="2667" b="1" u="sng" dirty="0">
              <a:latin typeface="Calibri" pitchFamily="34" charset="0"/>
            </a:endParaRPr>
          </a:p>
          <a:p>
            <a:pPr>
              <a:buNone/>
            </a:pPr>
            <a:endParaRPr lang="en-GB" sz="3200" b="1" u="sng" dirty="0">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3674EEF8-A7D7-4659-9FCA-4F3456190601}" type="slidenum">
              <a:rPr lang="en-GB" smtClean="0"/>
              <a:pPr>
                <a:defRPr/>
              </a:pPr>
              <a:t>7</a:t>
            </a:fld>
            <a:endParaRPr lang="en-GB"/>
          </a:p>
        </p:txBody>
      </p:sp>
      <p:grpSp>
        <p:nvGrpSpPr>
          <p:cNvPr id="6" name="Group 5"/>
          <p:cNvGrpSpPr/>
          <p:nvPr/>
        </p:nvGrpSpPr>
        <p:grpSpPr>
          <a:xfrm>
            <a:off x="4100" y="5688632"/>
            <a:ext cx="12208001" cy="1169368"/>
            <a:chOff x="3074" y="4266474"/>
            <a:chExt cx="9156001" cy="877026"/>
          </a:xfrm>
        </p:grpSpPr>
        <p:sp>
          <p:nvSpPr>
            <p:cNvPr id="7" name="Rectangle 6"/>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9035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36" y="225871"/>
            <a:ext cx="10972800" cy="1143000"/>
          </a:xfrm>
        </p:spPr>
        <p:txBody>
          <a:bodyPr/>
          <a:lstStyle/>
          <a:p>
            <a:r>
              <a:rPr lang="en-GB" b="1" dirty="0">
                <a:solidFill>
                  <a:srgbClr val="0000FF"/>
                </a:solidFill>
                <a:latin typeface="Calibri" pitchFamily="34" charset="0"/>
              </a:rPr>
              <a:t>Collaboration</a:t>
            </a:r>
          </a:p>
        </p:txBody>
      </p:sp>
      <p:sp>
        <p:nvSpPr>
          <p:cNvPr id="3" name="Content Placeholder 2"/>
          <p:cNvSpPr>
            <a:spLocks noGrp="1"/>
          </p:cNvSpPr>
          <p:nvPr>
            <p:ph idx="1"/>
          </p:nvPr>
        </p:nvSpPr>
        <p:spPr>
          <a:xfrm>
            <a:off x="1274751" y="1515028"/>
            <a:ext cx="10972800" cy="4525963"/>
          </a:xfrm>
        </p:spPr>
        <p:txBody>
          <a:bodyPr/>
          <a:lstStyle/>
          <a:p>
            <a:r>
              <a:rPr lang="en-US" sz="3200" b="1" dirty="0">
                <a:latin typeface="Calibri" pitchFamily="34" charset="0"/>
              </a:rPr>
              <a:t>A small number of courses are run in collaboration with our partner school:</a:t>
            </a:r>
          </a:p>
          <a:p>
            <a:pPr lvl="1"/>
            <a:r>
              <a:rPr lang="en-US" sz="3200" b="1" dirty="0">
                <a:latin typeface="Calibri" pitchFamily="34" charset="0"/>
              </a:rPr>
              <a:t>Campbell College</a:t>
            </a:r>
          </a:p>
          <a:p>
            <a:pPr marL="609585" lvl="1" indent="0">
              <a:buNone/>
            </a:pPr>
            <a:endParaRPr lang="en-US" sz="3200" b="1" dirty="0">
              <a:latin typeface="Calibri" pitchFamily="34" charset="0"/>
            </a:endParaRPr>
          </a:p>
          <a:p>
            <a:r>
              <a:rPr lang="en-US" sz="3200" b="1" dirty="0">
                <a:latin typeface="Calibri" pitchFamily="34" charset="0"/>
              </a:rPr>
              <a:t>Additional Challenges</a:t>
            </a:r>
          </a:p>
          <a:p>
            <a:endParaRPr lang="en-US" sz="3200" b="1" dirty="0">
              <a:latin typeface="Calibri" pitchFamily="34" charset="0"/>
            </a:endParaRPr>
          </a:p>
          <a:p>
            <a:r>
              <a:rPr lang="en-US" sz="3200" b="1" dirty="0">
                <a:latin typeface="Calibri" pitchFamily="34" charset="0"/>
              </a:rPr>
              <a:t>Different school calendars</a:t>
            </a:r>
          </a:p>
          <a:p>
            <a:endParaRPr lang="en-GB" sz="2667" b="1" u="sng" dirty="0">
              <a:latin typeface="Calibri" pitchFamily="34" charset="0"/>
            </a:endParaRPr>
          </a:p>
          <a:p>
            <a:pPr>
              <a:buNone/>
            </a:pPr>
            <a:endParaRPr lang="en-GB" sz="3200" b="1" u="sng" dirty="0">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pPr>
              <a:defRPr/>
            </a:pPr>
            <a:fld id="{3674EEF8-A7D7-4659-9FCA-4F3456190601}" type="slidenum">
              <a:rPr lang="en-GB" smtClean="0"/>
              <a:pPr>
                <a:defRPr/>
              </a:pPr>
              <a:t>8</a:t>
            </a:fld>
            <a:endParaRPr lang="en-GB"/>
          </a:p>
        </p:txBody>
      </p:sp>
      <p:grpSp>
        <p:nvGrpSpPr>
          <p:cNvPr id="6" name="Group 5"/>
          <p:cNvGrpSpPr/>
          <p:nvPr/>
        </p:nvGrpSpPr>
        <p:grpSpPr>
          <a:xfrm>
            <a:off x="4100" y="5688632"/>
            <a:ext cx="12208001" cy="1169368"/>
            <a:chOff x="3074" y="4266474"/>
            <a:chExt cx="9156001" cy="877026"/>
          </a:xfrm>
        </p:grpSpPr>
        <p:sp>
          <p:nvSpPr>
            <p:cNvPr id="7" name="Rectangle 6"/>
            <p:cNvSpPr/>
            <p:nvPr/>
          </p:nvSpPr>
          <p:spPr>
            <a:xfrm>
              <a:off x="7343" y="4476737"/>
              <a:ext cx="9144000" cy="54006"/>
            </a:xfrm>
            <a:prstGeom prst="rect">
              <a:avLst/>
            </a:prstGeom>
            <a:solidFill>
              <a:srgbClr val="9F1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p:cNvSpPr/>
            <p:nvPr/>
          </p:nvSpPr>
          <p:spPr>
            <a:xfrm>
              <a:off x="15075" y="4661250"/>
              <a:ext cx="9144000" cy="54006"/>
            </a:xfrm>
            <a:prstGeom prst="rect">
              <a:avLst/>
            </a:prstGeom>
            <a:solidFill>
              <a:srgbClr val="145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 y="4266474"/>
              <a:ext cx="710999" cy="877026"/>
            </a:xfrm>
            <a:prstGeom prst="rect">
              <a:avLst/>
            </a:prstGeom>
          </p:spPr>
        </p:pic>
      </p:grpSp>
    </p:spTree>
    <p:extLst>
      <p:ext uri="{BB962C8B-B14F-4D97-AF65-F5344CB8AC3E}">
        <p14:creationId xmlns:p14="http://schemas.microsoft.com/office/powerpoint/2010/main" val="79454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a:ln/>
        </p:spPr>
        <p:txBody>
          <a:bodyPr/>
          <a:lstStyle/>
          <a:p>
            <a:pPr>
              <a:defRPr/>
            </a:pPr>
            <a:fld id="{CBC0296C-CDF1-466C-AA82-9B21778BF34C}" type="slidenum">
              <a:rPr lang="en-GB"/>
              <a:pPr>
                <a:defRPr/>
              </a:pPr>
              <a:t>9</a:t>
            </a:fld>
            <a:endParaRPr lang="en-GB"/>
          </a:p>
        </p:txBody>
      </p:sp>
      <p:sp>
        <p:nvSpPr>
          <p:cNvPr id="136193" name="Title 1"/>
          <p:cNvSpPr>
            <a:spLocks noGrp="1"/>
          </p:cNvSpPr>
          <p:nvPr>
            <p:ph type="title"/>
          </p:nvPr>
        </p:nvSpPr>
        <p:spPr/>
        <p:txBody>
          <a:bodyPr/>
          <a:lstStyle/>
          <a:p>
            <a:pPr eaLnBrk="1" hangingPunct="1"/>
            <a:r>
              <a:rPr lang="en-GB" sz="4800" b="1" dirty="0">
                <a:solidFill>
                  <a:srgbClr val="0000FF"/>
                </a:solidFill>
                <a:latin typeface="Calibri" pitchFamily="34" charset="0"/>
              </a:rPr>
              <a:t>Coursework Guides</a:t>
            </a:r>
          </a:p>
        </p:txBody>
      </p:sp>
      <p:sp>
        <p:nvSpPr>
          <p:cNvPr id="136194" name="Text Placeholder 2"/>
          <p:cNvSpPr>
            <a:spLocks noGrp="1"/>
          </p:cNvSpPr>
          <p:nvPr>
            <p:ph type="body" idx="1"/>
          </p:nvPr>
        </p:nvSpPr>
        <p:spPr/>
        <p:txBody>
          <a:bodyPr/>
          <a:lstStyle/>
          <a:p>
            <a:pPr eaLnBrk="1" hangingPunct="1"/>
            <a:r>
              <a:rPr lang="en-GB">
                <a:latin typeface="Calibri" pitchFamily="34" charset="0"/>
              </a:rPr>
              <a:t>For pupils</a:t>
            </a:r>
          </a:p>
        </p:txBody>
      </p:sp>
      <p:sp>
        <p:nvSpPr>
          <p:cNvPr id="136195" name="Text Placeholder 4"/>
          <p:cNvSpPr>
            <a:spLocks noGrp="1"/>
          </p:cNvSpPr>
          <p:nvPr>
            <p:ph type="body" sz="quarter" idx="3"/>
          </p:nvPr>
        </p:nvSpPr>
        <p:spPr/>
        <p:txBody>
          <a:bodyPr/>
          <a:lstStyle/>
          <a:p>
            <a:pPr eaLnBrk="1" hangingPunct="1"/>
            <a:r>
              <a:rPr lang="en-GB">
                <a:latin typeface="Calibri" pitchFamily="34" charset="0"/>
              </a:rPr>
              <a:t>For parents</a:t>
            </a:r>
          </a:p>
        </p:txBody>
      </p:sp>
      <p:sp>
        <p:nvSpPr>
          <p:cNvPr id="136196" name="Slide Number Placeholder 6"/>
          <p:cNvSpPr txBox="1">
            <a:spLocks noGrp="1"/>
          </p:cNvSpPr>
          <p:nvPr/>
        </p:nvSpPr>
        <p:spPr bwMode="auto">
          <a:xfrm>
            <a:off x="8737600" y="6245225"/>
            <a:ext cx="2844800" cy="476251"/>
          </a:xfrm>
          <a:prstGeom prst="rect">
            <a:avLst/>
          </a:prstGeom>
          <a:noFill/>
          <a:ln w="9525">
            <a:noFill/>
            <a:miter lim="800000"/>
            <a:headEnd/>
            <a:tailEnd/>
          </a:ln>
        </p:spPr>
        <p:txBody>
          <a:bodyPr/>
          <a:lstStyle/>
          <a:p>
            <a:pPr algn="r"/>
            <a:fld id="{4DD68D7E-B958-406F-9836-8018365116BF}" type="slidenum">
              <a:rPr lang="en-GB" sz="1867"/>
              <a:pPr algn="r"/>
              <a:t>9</a:t>
            </a:fld>
            <a:endParaRPr lang="en-GB" sz="1867"/>
          </a:p>
        </p:txBody>
      </p:sp>
      <p:pic>
        <p:nvPicPr>
          <p:cNvPr id="136197" name="Picture 2"/>
          <p:cNvPicPr>
            <a:picLocks noGrp="1" noChangeAspect="1" noChangeArrowheads="1"/>
          </p:cNvPicPr>
          <p:nvPr>
            <p:ph sz="half" idx="2"/>
          </p:nvPr>
        </p:nvPicPr>
        <p:blipFill>
          <a:blip r:embed="rId3" cstate="print"/>
          <a:srcRect/>
          <a:stretch>
            <a:fillRect/>
          </a:stretch>
        </p:blipFill>
        <p:spPr>
          <a:xfrm>
            <a:off x="610659" y="2505075"/>
            <a:ext cx="5229096" cy="3155950"/>
          </a:xfrm>
        </p:spPr>
      </p:pic>
      <p:sp>
        <p:nvSpPr>
          <p:cNvPr id="136198" name="Rectangle 8"/>
          <p:cNvSpPr>
            <a:spLocks noChangeArrowheads="1"/>
          </p:cNvSpPr>
          <p:nvPr/>
        </p:nvSpPr>
        <p:spPr bwMode="auto">
          <a:xfrm>
            <a:off x="1007534" y="5589589"/>
            <a:ext cx="4320117" cy="830997"/>
          </a:xfrm>
          <a:prstGeom prst="rect">
            <a:avLst/>
          </a:prstGeom>
          <a:noFill/>
          <a:ln w="9525">
            <a:noFill/>
            <a:miter lim="800000"/>
            <a:headEnd/>
            <a:tailEnd/>
          </a:ln>
        </p:spPr>
        <p:txBody>
          <a:bodyPr>
            <a:spAutoFit/>
          </a:bodyPr>
          <a:lstStyle/>
          <a:p>
            <a:r>
              <a:rPr lang="en-GB" sz="2400" dirty="0"/>
              <a:t>Authenticating coursework</a:t>
            </a:r>
          </a:p>
          <a:p>
            <a:r>
              <a:rPr lang="en-GB" sz="2400" dirty="0"/>
              <a:t>       </a:t>
            </a:r>
            <a:r>
              <a:rPr lang="en-GB" sz="2400" dirty="0">
                <a:hlinkClick r:id="rId4"/>
              </a:rPr>
              <a:t>www.ccea.org.uk</a:t>
            </a:r>
            <a:r>
              <a:rPr lang="en-GB" sz="2400" dirty="0"/>
              <a:t> </a:t>
            </a:r>
          </a:p>
        </p:txBody>
      </p:sp>
      <p:pic>
        <p:nvPicPr>
          <p:cNvPr id="136199" name="Picture 3"/>
          <p:cNvPicPr>
            <a:picLocks noGrp="1" noChangeAspect="1" noChangeArrowheads="1"/>
          </p:cNvPicPr>
          <p:nvPr>
            <p:ph sz="quarter" idx="4"/>
          </p:nvPr>
        </p:nvPicPr>
        <p:blipFill>
          <a:blip r:embed="rId5" cstate="print"/>
          <a:srcRect/>
          <a:stretch>
            <a:fillRect/>
          </a:stretch>
        </p:blipFill>
        <p:spPr>
          <a:xfrm>
            <a:off x="6184900" y="2527976"/>
            <a:ext cx="5157787" cy="3133049"/>
          </a:xfrm>
        </p:spPr>
      </p:pic>
      <p:sp>
        <p:nvSpPr>
          <p:cNvPr id="136200" name="Rectangle 10"/>
          <p:cNvSpPr>
            <a:spLocks noChangeArrowheads="1"/>
          </p:cNvSpPr>
          <p:nvPr/>
        </p:nvSpPr>
        <p:spPr bwMode="auto">
          <a:xfrm>
            <a:off x="6288617" y="5661025"/>
            <a:ext cx="5088467" cy="1200329"/>
          </a:xfrm>
          <a:prstGeom prst="rect">
            <a:avLst/>
          </a:prstGeom>
          <a:noFill/>
          <a:ln w="9525">
            <a:noFill/>
            <a:miter lim="800000"/>
            <a:headEnd/>
            <a:tailEnd/>
          </a:ln>
        </p:spPr>
        <p:txBody>
          <a:bodyPr>
            <a:spAutoFit/>
          </a:bodyPr>
          <a:lstStyle/>
          <a:p>
            <a:r>
              <a:rPr lang="en-GB" sz="2400"/>
              <a:t>Coursework - A guide for parents</a:t>
            </a:r>
          </a:p>
          <a:p>
            <a:r>
              <a:rPr lang="en-GB" sz="2400">
                <a:hlinkClick r:id="rId6"/>
              </a:rPr>
              <a:t>www.jcq.org.uk</a:t>
            </a:r>
            <a:endParaRPr lang="en-GB" sz="2400"/>
          </a:p>
          <a:p>
            <a:endParaRPr lang="en-GB" sz="2400"/>
          </a:p>
        </p:txBody>
      </p:sp>
    </p:spTree>
    <p:extLst>
      <p:ext uri="{BB962C8B-B14F-4D97-AF65-F5344CB8AC3E}">
        <p14:creationId xmlns:p14="http://schemas.microsoft.com/office/powerpoint/2010/main" val="3341469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1357</Words>
  <Application>Microsoft Office PowerPoint</Application>
  <PresentationFormat>Widescreen</PresentationFormat>
  <Paragraphs>335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Strathearn School Belfast</vt:lpstr>
      <vt:lpstr>PROGRAMME FOR THE EVENING</vt:lpstr>
      <vt:lpstr>AIMS OF L6 INFORMATION EVENING</vt:lpstr>
      <vt:lpstr>COVID-19 Mitigations for Summer 2023</vt:lpstr>
      <vt:lpstr>The differences</vt:lpstr>
      <vt:lpstr>Subject Choices</vt:lpstr>
      <vt:lpstr>AS and A Level Courses</vt:lpstr>
      <vt:lpstr>Collaboration</vt:lpstr>
      <vt:lpstr>Coursework Guides</vt:lpstr>
      <vt:lpstr>      www.ccea.og.uk </vt:lpstr>
      <vt:lpstr>Pastoral  Mrs Ingram (Head of Lower Sixth)</vt:lpstr>
      <vt:lpstr>Support for Girls: </vt:lpstr>
      <vt:lpstr>BEING IN SIXTH FORM</vt:lpstr>
      <vt:lpstr>Responsibilities</vt:lpstr>
      <vt:lpstr>HOW TO SUCCEED</vt:lpstr>
      <vt:lpstr>EARLY WARNING SIGNS</vt:lpstr>
      <vt:lpstr>PowerPoint Presentation</vt:lpstr>
      <vt:lpstr>CAREERS CLASSES IN 6TH FORM</vt:lpstr>
      <vt:lpstr>PREPARATION FOR WORLD OF WORK</vt:lpstr>
      <vt:lpstr>Term 2, 3 &amp; the June Programme</vt:lpstr>
      <vt:lpstr>OPTIONS AT 18+</vt:lpstr>
      <vt:lpstr>HIGHER EDUCATION PREPARATION</vt:lpstr>
      <vt:lpstr>CHOOSING UNIVERSITIES Pupils are encouraged to make use of:   </vt:lpstr>
      <vt:lpstr>AIMS FOR SEPT 2022 - AUG 2023</vt:lpstr>
      <vt:lpstr>And finally</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Griffith</dc:creator>
  <cp:lastModifiedBy>A Anderson</cp:lastModifiedBy>
  <cp:revision>18</cp:revision>
  <dcterms:created xsi:type="dcterms:W3CDTF">2019-09-01T16:31:59Z</dcterms:created>
  <dcterms:modified xsi:type="dcterms:W3CDTF">2022-09-06T17:58:53Z</dcterms:modified>
</cp:coreProperties>
</file>